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0397A4-E8EF-4431-BB93-92A846F753DC}">
  <a:tblStyle styleId="{910397A4-E8EF-4431-BB93-92A846F753D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62b0ea82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e62b0ea82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62b0ea82c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62b0ea82c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639227fe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639227fe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639227fe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639227fe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639227fe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e639227fe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639227fe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639227fe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639227fe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e639227fe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e639227fe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e639227fe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639227fe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639227fe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639227fee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639227fe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b836b35c1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b836b35c1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639227fe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639227fe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639227fee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e639227fee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63d7c2c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63d7c2c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63d7c2c0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63d7c2c0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e6579594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e6579594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46d31534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e46d31534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e46d31534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e46d31534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46f24244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e46f24244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46d31534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e46d31534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46f24244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46f24244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836b35c1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b836b35c1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e470493c2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e470493c2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b836b35c1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b836b35c1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836b35c1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836b35c1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b836b35c1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b836b35c1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62b0ea82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62b0ea82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62b0ea82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62b0ea82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62b0ea82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62b0ea82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Font typeface="Times New Roman"/>
              <a:buNone/>
              <a:defRPr sz="5200">
                <a:latin typeface="Times New Roman"/>
                <a:ea typeface="Times New Roman"/>
                <a:cs typeface="Times New Roman"/>
                <a:sym typeface="Times New Roman"/>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Font typeface="Times New Roman"/>
              <a:buNone/>
              <a:defRPr sz="2800">
                <a:latin typeface="Times New Roman"/>
                <a:ea typeface="Times New Roman"/>
                <a:cs typeface="Times New Roman"/>
                <a:sym typeface="Times New Roman"/>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Font typeface="Times New Roman"/>
              <a:buNone/>
              <a:defRPr sz="3600">
                <a:latin typeface="Times New Roman"/>
                <a:ea typeface="Times New Roman"/>
                <a:cs typeface="Times New Roman"/>
                <a:sym typeface="Times New Roman"/>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Font typeface="Times New Roman"/>
              <a:buNone/>
              <a:defRPr>
                <a:latin typeface="Times New Roman"/>
                <a:ea typeface="Times New Roman"/>
                <a:cs typeface="Times New Roman"/>
                <a:sym typeface="Times New Rom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1"/>
              </a:buClr>
              <a:buSzPts val="1300"/>
              <a:buFont typeface="Times New Roman"/>
              <a:buChar char="●"/>
              <a:defRPr sz="1300">
                <a:solidFill>
                  <a:schemeClr val="dk1"/>
                </a:solidFill>
                <a:latin typeface="Times New Roman"/>
                <a:ea typeface="Times New Roman"/>
                <a:cs typeface="Times New Roman"/>
                <a:sym typeface="Times New Roman"/>
              </a:defRPr>
            </a:lvl1pPr>
            <a:lvl2pPr indent="-311150" lvl="1" marL="914400" rtl="0">
              <a:spcBef>
                <a:spcPts val="0"/>
              </a:spcBef>
              <a:spcAft>
                <a:spcPts val="0"/>
              </a:spcAft>
              <a:buClr>
                <a:schemeClr val="dk1"/>
              </a:buClr>
              <a:buSzPts val="1300"/>
              <a:buFont typeface="Times New Roman"/>
              <a:buChar char="○"/>
              <a:defRPr sz="1300">
                <a:solidFill>
                  <a:schemeClr val="dk1"/>
                </a:solidFill>
                <a:latin typeface="Times New Roman"/>
                <a:ea typeface="Times New Roman"/>
                <a:cs typeface="Times New Roman"/>
                <a:sym typeface="Times New Roman"/>
              </a:defRPr>
            </a:lvl2pPr>
            <a:lvl3pPr indent="-311150" lvl="2" marL="1371600" rtl="0">
              <a:spcBef>
                <a:spcPts val="0"/>
              </a:spcBef>
              <a:spcAft>
                <a:spcPts val="0"/>
              </a:spcAft>
              <a:buClr>
                <a:schemeClr val="dk1"/>
              </a:buClr>
              <a:buSzPts val="1300"/>
              <a:buFont typeface="Times New Roman"/>
              <a:buChar char="■"/>
              <a:defRPr sz="1300">
                <a:solidFill>
                  <a:schemeClr val="dk1"/>
                </a:solidFill>
                <a:latin typeface="Times New Roman"/>
                <a:ea typeface="Times New Roman"/>
                <a:cs typeface="Times New Roman"/>
                <a:sym typeface="Times New Roman"/>
              </a:defRPr>
            </a:lvl3pPr>
            <a:lvl4pPr indent="-311150" lvl="3" marL="1828800" rtl="0">
              <a:spcBef>
                <a:spcPts val="0"/>
              </a:spcBef>
              <a:spcAft>
                <a:spcPts val="0"/>
              </a:spcAft>
              <a:buClr>
                <a:schemeClr val="dk1"/>
              </a:buClr>
              <a:buSzPts val="1300"/>
              <a:buFont typeface="Times New Roman"/>
              <a:buChar char="●"/>
              <a:defRPr sz="1300">
                <a:solidFill>
                  <a:schemeClr val="dk1"/>
                </a:solidFill>
                <a:latin typeface="Times New Roman"/>
                <a:ea typeface="Times New Roman"/>
                <a:cs typeface="Times New Roman"/>
                <a:sym typeface="Times New Roman"/>
              </a:defRPr>
            </a:lvl4pPr>
            <a:lvl5pPr indent="-311150" lvl="4" marL="2286000" rtl="0">
              <a:spcBef>
                <a:spcPts val="0"/>
              </a:spcBef>
              <a:spcAft>
                <a:spcPts val="0"/>
              </a:spcAft>
              <a:buClr>
                <a:schemeClr val="dk1"/>
              </a:buClr>
              <a:buSzPts val="1300"/>
              <a:buFont typeface="Times New Roman"/>
              <a:buChar char="○"/>
              <a:defRPr sz="1300">
                <a:solidFill>
                  <a:schemeClr val="dk1"/>
                </a:solidFill>
                <a:latin typeface="Times New Roman"/>
                <a:ea typeface="Times New Roman"/>
                <a:cs typeface="Times New Roman"/>
                <a:sym typeface="Times New Roman"/>
              </a:defRPr>
            </a:lvl5pPr>
            <a:lvl6pPr indent="-311150" lvl="5" marL="2743200" rtl="0">
              <a:spcBef>
                <a:spcPts val="0"/>
              </a:spcBef>
              <a:spcAft>
                <a:spcPts val="0"/>
              </a:spcAft>
              <a:buClr>
                <a:schemeClr val="dk1"/>
              </a:buClr>
              <a:buSzPts val="1300"/>
              <a:buFont typeface="Times New Roman"/>
              <a:buChar char="■"/>
              <a:defRPr sz="1300">
                <a:solidFill>
                  <a:schemeClr val="dk1"/>
                </a:solidFill>
                <a:latin typeface="Times New Roman"/>
                <a:ea typeface="Times New Roman"/>
                <a:cs typeface="Times New Roman"/>
                <a:sym typeface="Times New Roman"/>
              </a:defRPr>
            </a:lvl6pPr>
            <a:lvl7pPr indent="-311150" lvl="6" marL="3200400" rtl="0">
              <a:spcBef>
                <a:spcPts val="0"/>
              </a:spcBef>
              <a:spcAft>
                <a:spcPts val="0"/>
              </a:spcAft>
              <a:buClr>
                <a:schemeClr val="dk1"/>
              </a:buClr>
              <a:buSzPts val="1300"/>
              <a:buFont typeface="Times New Roman"/>
              <a:buChar char="●"/>
              <a:defRPr sz="1300">
                <a:solidFill>
                  <a:schemeClr val="dk1"/>
                </a:solidFill>
                <a:latin typeface="Times New Roman"/>
                <a:ea typeface="Times New Roman"/>
                <a:cs typeface="Times New Roman"/>
                <a:sym typeface="Times New Roman"/>
              </a:defRPr>
            </a:lvl7pPr>
            <a:lvl8pPr indent="-311150" lvl="7" marL="3657600" rtl="0">
              <a:spcBef>
                <a:spcPts val="0"/>
              </a:spcBef>
              <a:spcAft>
                <a:spcPts val="0"/>
              </a:spcAft>
              <a:buClr>
                <a:schemeClr val="dk1"/>
              </a:buClr>
              <a:buSzPts val="1300"/>
              <a:buFont typeface="Times New Roman"/>
              <a:buChar char="○"/>
              <a:defRPr sz="1300">
                <a:solidFill>
                  <a:schemeClr val="dk1"/>
                </a:solidFill>
                <a:latin typeface="Times New Roman"/>
                <a:ea typeface="Times New Roman"/>
                <a:cs typeface="Times New Roman"/>
                <a:sym typeface="Times New Roman"/>
              </a:defRPr>
            </a:lvl8pPr>
            <a:lvl9pPr indent="-311150" lvl="8" marL="4114800" rtl="0">
              <a:spcBef>
                <a:spcPts val="0"/>
              </a:spcBef>
              <a:spcAft>
                <a:spcPts val="0"/>
              </a:spcAft>
              <a:buClr>
                <a:schemeClr val="dk1"/>
              </a:buClr>
              <a:buSzPts val="1300"/>
              <a:buFont typeface="Times New Roman"/>
              <a:buChar char="■"/>
              <a:defRPr sz="1300">
                <a:solidFill>
                  <a:schemeClr val="dk1"/>
                </a:solidFill>
                <a:latin typeface="Times New Roman"/>
                <a:ea typeface="Times New Roman"/>
                <a:cs typeface="Times New Roman"/>
                <a:sym typeface="Times New Roman"/>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Font typeface="Times New Roman"/>
              <a:buNone/>
              <a:defRPr>
                <a:latin typeface="Times New Roman"/>
                <a:ea typeface="Times New Roman"/>
                <a:cs typeface="Times New Roman"/>
                <a:sym typeface="Times New Rom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Font typeface="Times New Roman"/>
              <a:buChar char="●"/>
              <a:defRPr sz="1300">
                <a:latin typeface="Times New Roman"/>
                <a:ea typeface="Times New Roman"/>
                <a:cs typeface="Times New Roman"/>
                <a:sym typeface="Times New Roman"/>
              </a:defRPr>
            </a:lvl1pPr>
            <a:lvl2pPr indent="-311150" lvl="1" marL="914400" rtl="0">
              <a:spcBef>
                <a:spcPts val="0"/>
              </a:spcBef>
              <a:spcAft>
                <a:spcPts val="0"/>
              </a:spcAft>
              <a:buSzPts val="1300"/>
              <a:buFont typeface="Times New Roman"/>
              <a:buChar char="○"/>
              <a:defRPr sz="1300">
                <a:latin typeface="Times New Roman"/>
                <a:ea typeface="Times New Roman"/>
                <a:cs typeface="Times New Roman"/>
                <a:sym typeface="Times New Roman"/>
              </a:defRPr>
            </a:lvl2pPr>
            <a:lvl3pPr indent="-311150" lvl="2" marL="1371600" rtl="0">
              <a:spcBef>
                <a:spcPts val="0"/>
              </a:spcBef>
              <a:spcAft>
                <a:spcPts val="0"/>
              </a:spcAft>
              <a:buSzPts val="1300"/>
              <a:buFont typeface="Times New Roman"/>
              <a:buChar char="■"/>
              <a:defRPr sz="1300">
                <a:latin typeface="Times New Roman"/>
                <a:ea typeface="Times New Roman"/>
                <a:cs typeface="Times New Roman"/>
                <a:sym typeface="Times New Roman"/>
              </a:defRPr>
            </a:lvl3pPr>
            <a:lvl4pPr indent="-311150" lvl="3" marL="1828800" rtl="0">
              <a:spcBef>
                <a:spcPts val="0"/>
              </a:spcBef>
              <a:spcAft>
                <a:spcPts val="0"/>
              </a:spcAft>
              <a:buSzPts val="1300"/>
              <a:buFont typeface="Times New Roman"/>
              <a:buChar char="●"/>
              <a:defRPr sz="1300">
                <a:latin typeface="Times New Roman"/>
                <a:ea typeface="Times New Roman"/>
                <a:cs typeface="Times New Roman"/>
                <a:sym typeface="Times New Roman"/>
              </a:defRPr>
            </a:lvl4pPr>
            <a:lvl5pPr indent="-311150" lvl="4" marL="2286000" rtl="0">
              <a:spcBef>
                <a:spcPts val="0"/>
              </a:spcBef>
              <a:spcAft>
                <a:spcPts val="0"/>
              </a:spcAft>
              <a:buSzPts val="1300"/>
              <a:buFont typeface="Times New Roman"/>
              <a:buChar char="○"/>
              <a:defRPr sz="1300">
                <a:latin typeface="Times New Roman"/>
                <a:ea typeface="Times New Roman"/>
                <a:cs typeface="Times New Roman"/>
                <a:sym typeface="Times New Roman"/>
              </a:defRPr>
            </a:lvl5pPr>
            <a:lvl6pPr indent="-311150" lvl="5" marL="2743200" rtl="0">
              <a:spcBef>
                <a:spcPts val="0"/>
              </a:spcBef>
              <a:spcAft>
                <a:spcPts val="0"/>
              </a:spcAft>
              <a:buSzPts val="1300"/>
              <a:buFont typeface="Times New Roman"/>
              <a:buChar char="■"/>
              <a:defRPr sz="1300">
                <a:latin typeface="Times New Roman"/>
                <a:ea typeface="Times New Roman"/>
                <a:cs typeface="Times New Roman"/>
                <a:sym typeface="Times New Roman"/>
              </a:defRPr>
            </a:lvl6pPr>
            <a:lvl7pPr indent="-311150" lvl="6" marL="3200400" rtl="0">
              <a:spcBef>
                <a:spcPts val="0"/>
              </a:spcBef>
              <a:spcAft>
                <a:spcPts val="0"/>
              </a:spcAft>
              <a:buSzPts val="1300"/>
              <a:buFont typeface="Times New Roman"/>
              <a:buChar char="●"/>
              <a:defRPr sz="1300">
                <a:latin typeface="Times New Roman"/>
                <a:ea typeface="Times New Roman"/>
                <a:cs typeface="Times New Roman"/>
                <a:sym typeface="Times New Roman"/>
              </a:defRPr>
            </a:lvl7pPr>
            <a:lvl8pPr indent="-311150" lvl="7" marL="3657600" rtl="0">
              <a:spcBef>
                <a:spcPts val="0"/>
              </a:spcBef>
              <a:spcAft>
                <a:spcPts val="0"/>
              </a:spcAft>
              <a:buSzPts val="1300"/>
              <a:buFont typeface="Times New Roman"/>
              <a:buChar char="○"/>
              <a:defRPr sz="1300">
                <a:latin typeface="Times New Roman"/>
                <a:ea typeface="Times New Roman"/>
                <a:cs typeface="Times New Roman"/>
                <a:sym typeface="Times New Roman"/>
              </a:defRPr>
            </a:lvl8pPr>
            <a:lvl9pPr indent="-311150" lvl="8" marL="4114800" rtl="0">
              <a:spcBef>
                <a:spcPts val="0"/>
              </a:spcBef>
              <a:spcAft>
                <a:spcPts val="0"/>
              </a:spcAft>
              <a:buSzPts val="1300"/>
              <a:buFont typeface="Times New Roman"/>
              <a:buChar char="■"/>
              <a:defRPr sz="1300">
                <a:latin typeface="Times New Roman"/>
                <a:ea typeface="Times New Roman"/>
                <a:cs typeface="Times New Roman"/>
                <a:sym typeface="Times New Roman"/>
              </a:defRPr>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Font typeface="Times New Roman"/>
              <a:buNone/>
              <a:defRPr sz="4800">
                <a:latin typeface="Times New Roman"/>
                <a:ea typeface="Times New Roman"/>
                <a:cs typeface="Times New Roman"/>
                <a:sym typeface="Times New Roman"/>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Font typeface="Times New Roman"/>
              <a:buNone/>
              <a:defRPr sz="4200">
                <a:latin typeface="Times New Roman"/>
                <a:ea typeface="Times New Roman"/>
                <a:cs typeface="Times New Roman"/>
                <a:sym typeface="Times New Roman"/>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Font typeface="Times New Roman"/>
              <a:buNone/>
              <a:defRPr sz="2100">
                <a:latin typeface="Times New Roman"/>
                <a:ea typeface="Times New Roman"/>
                <a:cs typeface="Times New Roman"/>
                <a:sym typeface="Times New Roman"/>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1150" lvl="0" marL="457200" rtl="0">
              <a:spcBef>
                <a:spcPts val="0"/>
              </a:spcBef>
              <a:spcAft>
                <a:spcPts val="0"/>
              </a:spcAft>
              <a:buSzPts val="1300"/>
              <a:buFont typeface="Times New Roman"/>
              <a:buChar char="●"/>
              <a:defRPr sz="1300">
                <a:latin typeface="Times New Roman"/>
                <a:ea typeface="Times New Roman"/>
                <a:cs typeface="Times New Roman"/>
                <a:sym typeface="Times New Roman"/>
              </a:defRPr>
            </a:lvl1pPr>
            <a:lvl2pPr indent="-311150" lvl="1" marL="914400" rtl="0">
              <a:spcBef>
                <a:spcPts val="0"/>
              </a:spcBef>
              <a:spcAft>
                <a:spcPts val="0"/>
              </a:spcAft>
              <a:buSzPts val="1300"/>
              <a:buFont typeface="Times New Roman"/>
              <a:buChar char="○"/>
              <a:defRPr sz="1300">
                <a:latin typeface="Times New Roman"/>
                <a:ea typeface="Times New Roman"/>
                <a:cs typeface="Times New Roman"/>
                <a:sym typeface="Times New Roman"/>
              </a:defRPr>
            </a:lvl2pPr>
            <a:lvl3pPr indent="-311150" lvl="2" marL="1371600" rtl="0">
              <a:spcBef>
                <a:spcPts val="0"/>
              </a:spcBef>
              <a:spcAft>
                <a:spcPts val="0"/>
              </a:spcAft>
              <a:buSzPts val="1300"/>
              <a:buFont typeface="Times New Roman"/>
              <a:buChar char="■"/>
              <a:defRPr sz="1300">
                <a:latin typeface="Times New Roman"/>
                <a:ea typeface="Times New Roman"/>
                <a:cs typeface="Times New Roman"/>
                <a:sym typeface="Times New Roman"/>
              </a:defRPr>
            </a:lvl3pPr>
            <a:lvl4pPr indent="-311150" lvl="3" marL="1828800" rtl="0">
              <a:spcBef>
                <a:spcPts val="0"/>
              </a:spcBef>
              <a:spcAft>
                <a:spcPts val="0"/>
              </a:spcAft>
              <a:buSzPts val="1300"/>
              <a:buFont typeface="Times New Roman"/>
              <a:buChar char="●"/>
              <a:defRPr sz="1300">
                <a:latin typeface="Times New Roman"/>
                <a:ea typeface="Times New Roman"/>
                <a:cs typeface="Times New Roman"/>
                <a:sym typeface="Times New Roman"/>
              </a:defRPr>
            </a:lvl4pPr>
            <a:lvl5pPr indent="-311150" lvl="4" marL="2286000" rtl="0">
              <a:spcBef>
                <a:spcPts val="0"/>
              </a:spcBef>
              <a:spcAft>
                <a:spcPts val="0"/>
              </a:spcAft>
              <a:buSzPts val="1300"/>
              <a:buFont typeface="Times New Roman"/>
              <a:buChar char="○"/>
              <a:defRPr sz="1300">
                <a:latin typeface="Times New Roman"/>
                <a:ea typeface="Times New Roman"/>
                <a:cs typeface="Times New Roman"/>
                <a:sym typeface="Times New Roman"/>
              </a:defRPr>
            </a:lvl5pPr>
            <a:lvl6pPr indent="-311150" lvl="5" marL="2743200" rtl="0">
              <a:spcBef>
                <a:spcPts val="0"/>
              </a:spcBef>
              <a:spcAft>
                <a:spcPts val="0"/>
              </a:spcAft>
              <a:buSzPts val="1300"/>
              <a:buFont typeface="Times New Roman"/>
              <a:buChar char="■"/>
              <a:defRPr sz="1300">
                <a:latin typeface="Times New Roman"/>
                <a:ea typeface="Times New Roman"/>
                <a:cs typeface="Times New Roman"/>
                <a:sym typeface="Times New Roman"/>
              </a:defRPr>
            </a:lvl6pPr>
            <a:lvl7pPr indent="-311150" lvl="6" marL="3200400" rtl="0">
              <a:spcBef>
                <a:spcPts val="0"/>
              </a:spcBef>
              <a:spcAft>
                <a:spcPts val="0"/>
              </a:spcAft>
              <a:buSzPts val="1300"/>
              <a:buFont typeface="Times New Roman"/>
              <a:buChar char="●"/>
              <a:defRPr sz="1300">
                <a:latin typeface="Times New Roman"/>
                <a:ea typeface="Times New Roman"/>
                <a:cs typeface="Times New Roman"/>
                <a:sym typeface="Times New Roman"/>
              </a:defRPr>
            </a:lvl7pPr>
            <a:lvl8pPr indent="-311150" lvl="7" marL="3657600" rtl="0">
              <a:spcBef>
                <a:spcPts val="0"/>
              </a:spcBef>
              <a:spcAft>
                <a:spcPts val="0"/>
              </a:spcAft>
              <a:buSzPts val="1300"/>
              <a:buFont typeface="Times New Roman"/>
              <a:buChar char="○"/>
              <a:defRPr sz="1300">
                <a:latin typeface="Times New Roman"/>
                <a:ea typeface="Times New Roman"/>
                <a:cs typeface="Times New Roman"/>
                <a:sym typeface="Times New Roman"/>
              </a:defRPr>
            </a:lvl8pPr>
            <a:lvl9pPr indent="-311150" lvl="8" marL="4114800" rtl="0">
              <a:spcBef>
                <a:spcPts val="0"/>
              </a:spcBef>
              <a:spcAft>
                <a:spcPts val="0"/>
              </a:spcAft>
              <a:buSzPts val="1300"/>
              <a:buFont typeface="Times New Roman"/>
              <a:buChar char="■"/>
              <a:defRPr sz="1300">
                <a:latin typeface="Times New Roman"/>
                <a:ea typeface="Times New Roman"/>
                <a:cs typeface="Times New Roman"/>
                <a:sym typeface="Times New Roman"/>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Font typeface="Times New Roman"/>
              <a:buNone/>
              <a:defRPr>
                <a:latin typeface="Times New Roman"/>
                <a:ea typeface="Times New Roman"/>
                <a:cs typeface="Times New Roman"/>
                <a:sym typeface="Times New Roman"/>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0" y="-7425"/>
            <a:ext cx="9144000" cy="5143500"/>
          </a:xfrm>
          <a:prstGeom prst="frame">
            <a:avLst>
              <a:gd fmla="val 1010" name="adj1"/>
            </a:avLst>
          </a:prstGeom>
          <a:solidFill>
            <a:srgbClr val="00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slide" Target="/ppt/slides/slide3.xml"/><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slide" Target="/ppt/slides/slide3.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slide" Target="/ppt/slides/slide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slide" Target="/ppt/slides/slide3.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slide" Target="/ppt/slides/slide3.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slide" Target="/ppt/slides/slide3.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slide" Target="/ppt/slides/slide3.xml"/><Relationship Id="rId7" Type="http://schemas.openxmlformats.org/officeDocument/2006/relationships/image" Target="../media/image11.png"/></Relationships>
</file>

<file path=ppt/slides/_rels/slide28.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29.png"/><Relationship Id="rId13" Type="http://schemas.openxmlformats.org/officeDocument/2006/relationships/image" Target="../media/image33.png"/><Relationship Id="rId12"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26.png"/><Relationship Id="rId9" Type="http://schemas.openxmlformats.org/officeDocument/2006/relationships/image" Target="../media/image21.png"/><Relationship Id="rId14" Type="http://schemas.openxmlformats.org/officeDocument/2006/relationships/image" Target="../media/image36.png"/><Relationship Id="rId5" Type="http://schemas.openxmlformats.org/officeDocument/2006/relationships/image" Target="../media/image22.png"/><Relationship Id="rId6" Type="http://schemas.openxmlformats.org/officeDocument/2006/relationships/image" Target="../media/image30.png"/><Relationship Id="rId7" Type="http://schemas.openxmlformats.org/officeDocument/2006/relationships/image" Target="../media/image17.png"/><Relationship Id="rId8"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slide" Target="/ppt/slides/slide30.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15.xml"/><Relationship Id="rId10" Type="http://schemas.openxmlformats.org/officeDocument/2006/relationships/slide" Target="/ppt/slides/slide28.xml"/><Relationship Id="rId9" Type="http://schemas.openxmlformats.org/officeDocument/2006/relationships/slide" Target="/ppt/slides/slide27.xml"/><Relationship Id="rId5" Type="http://schemas.openxmlformats.org/officeDocument/2006/relationships/slide" Target="/ppt/slides/slide19.xml"/><Relationship Id="rId6" Type="http://schemas.openxmlformats.org/officeDocument/2006/relationships/slide" Target="/ppt/slides/slide20.xml"/><Relationship Id="rId7" Type="http://schemas.openxmlformats.org/officeDocument/2006/relationships/slide" Target="/ppt/slides/slide22.xml"/><Relationship Id="rId8" Type="http://schemas.openxmlformats.org/officeDocument/2006/relationships/slide" Target="/ppt/slides/slide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8.png"/><Relationship Id="rId4" Type="http://schemas.openxmlformats.org/officeDocument/2006/relationships/image" Target="../media/image4.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just">
              <a:lnSpc>
                <a:spcPct val="150000"/>
              </a:lnSpc>
              <a:spcBef>
                <a:spcPts val="0"/>
              </a:spcBef>
              <a:spcAft>
                <a:spcPts val="300"/>
              </a:spcAft>
              <a:buClr>
                <a:schemeClr val="dk1"/>
              </a:buClr>
              <a:buSzPts val="1100"/>
              <a:buFont typeface="Arial"/>
              <a:buNone/>
            </a:pPr>
            <a:r>
              <a:rPr lang="en" sz="2400"/>
              <a:t>A secure, scalable, FOTA-capable, home automation IoT system to control fan and air-conditioner electronics</a:t>
            </a:r>
            <a:endParaRPr>
              <a:latin typeface="Times New Roman"/>
              <a:ea typeface="Times New Roman"/>
              <a:cs typeface="Times New Roman"/>
              <a:sym typeface="Times New Roman"/>
            </a:endParaRPr>
          </a:p>
        </p:txBody>
      </p:sp>
      <p:sp>
        <p:nvSpPr>
          <p:cNvPr id="56" name="Google Shape;56;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600"/>
              </a:spcAft>
              <a:buClr>
                <a:schemeClr val="dk1"/>
              </a:buClr>
              <a:buSzPts val="1100"/>
              <a:buFont typeface="Arial"/>
              <a:buNone/>
            </a:pPr>
            <a:r>
              <a:rPr lang="en" sz="1700">
                <a:solidFill>
                  <a:srgbClr val="666666"/>
                </a:solidFill>
              </a:rPr>
              <a:t>Featuring MQTT protocol, MicroPython and Node-re</a:t>
            </a:r>
            <a:r>
              <a:rPr lang="en" sz="1500">
                <a:solidFill>
                  <a:srgbClr val="666666"/>
                </a:solidFill>
              </a:rPr>
              <a:t>d</a:t>
            </a:r>
            <a:endParaRPr/>
          </a:p>
        </p:txBody>
      </p:sp>
      <p:sp>
        <p:nvSpPr>
          <p:cNvPr id="57" name="Google Shape;57;p13"/>
          <p:cNvSpPr txBox="1"/>
          <p:nvPr/>
        </p:nvSpPr>
        <p:spPr>
          <a:xfrm>
            <a:off x="4796100" y="4288575"/>
            <a:ext cx="40362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Times New Roman"/>
                <a:ea typeface="Times New Roman"/>
                <a:cs typeface="Times New Roman"/>
                <a:sym typeface="Times New Roman"/>
              </a:rPr>
              <a:t>1751119</a:t>
            </a:r>
            <a:endParaRPr>
              <a:latin typeface="Times New Roman"/>
              <a:ea typeface="Times New Roman"/>
              <a:cs typeface="Times New Roman"/>
              <a:sym typeface="Times New Roman"/>
            </a:endParaRPr>
          </a:p>
          <a:p>
            <a:pPr indent="0" lvl="0" marL="0" rtl="0" algn="r">
              <a:spcBef>
                <a:spcPts val="0"/>
              </a:spcBef>
              <a:spcAft>
                <a:spcPts val="0"/>
              </a:spcAft>
              <a:buNone/>
            </a:pPr>
            <a:r>
              <a:rPr lang="en">
                <a:latin typeface="Times New Roman"/>
                <a:ea typeface="Times New Roman"/>
                <a:cs typeface="Times New Roman"/>
                <a:sym typeface="Times New Roman"/>
              </a:rPr>
              <a:t>Nguyen Thanh Tung</a:t>
            </a:r>
            <a:endParaRPr>
              <a:latin typeface="Times New Roman"/>
              <a:ea typeface="Times New Roman"/>
              <a:cs typeface="Times New Roman"/>
              <a:sym typeface="Times New Roman"/>
            </a:endParaRPr>
          </a:p>
        </p:txBody>
      </p:sp>
      <p:sp>
        <p:nvSpPr>
          <p:cNvPr id="58" name="Google Shape;58;p13"/>
          <p:cNvSpPr/>
          <p:nvPr/>
        </p:nvSpPr>
        <p:spPr>
          <a:xfrm>
            <a:off x="0" y="-7425"/>
            <a:ext cx="9144000" cy="5143500"/>
          </a:xfrm>
          <a:prstGeom prst="frame">
            <a:avLst>
              <a:gd fmla="val 1010" name="adj1"/>
            </a:avLst>
          </a:prstGeom>
          <a:solidFill>
            <a:srgbClr val="00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lnSpc>
                <a:spcPct val="115000"/>
              </a:lnSpc>
              <a:spcBef>
                <a:spcPts val="0"/>
              </a:spcBef>
              <a:spcAft>
                <a:spcPts val="0"/>
              </a:spcAft>
              <a:buSzPct val="100000"/>
              <a:buAutoNum type="romanLcPeriod" startAt="8"/>
            </a:pPr>
            <a:r>
              <a:rPr lang="en"/>
              <a:t>AC</a:t>
            </a:r>
            <a:r>
              <a:rPr lang="en"/>
              <a:t> module											IoT Design</a:t>
            </a:r>
            <a:endParaRPr/>
          </a:p>
        </p:txBody>
      </p:sp>
      <p:sp>
        <p:nvSpPr>
          <p:cNvPr id="274" name="Google Shape;274;p22"/>
          <p:cNvSpPr txBox="1"/>
          <p:nvPr>
            <p:ph idx="1" type="body"/>
          </p:nvPr>
        </p:nvSpPr>
        <p:spPr>
          <a:xfrm>
            <a:off x="2820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Receive AC current </a:t>
            </a:r>
            <a:r>
              <a:rPr lang="en"/>
              <a:t>state from a simple magnetic door switch sensor</a:t>
            </a:r>
            <a:endParaRPr/>
          </a:p>
          <a:p>
            <a:pPr indent="-311150" lvl="0" marL="457200" rtl="0" algn="l">
              <a:spcBef>
                <a:spcPts val="0"/>
              </a:spcBef>
              <a:spcAft>
                <a:spcPts val="0"/>
              </a:spcAft>
              <a:buSzPts val="1300"/>
              <a:buChar char="➢"/>
            </a:pPr>
            <a:r>
              <a:rPr lang="en"/>
              <a:t>Same handling logic as the fan module</a:t>
            </a:r>
            <a:endParaRPr/>
          </a:p>
        </p:txBody>
      </p:sp>
      <p:sp>
        <p:nvSpPr>
          <p:cNvPr id="275" name="Google Shape;275;p22"/>
          <p:cNvSpPr txBox="1"/>
          <p:nvPr/>
        </p:nvSpPr>
        <p:spPr>
          <a:xfrm>
            <a:off x="6283650" y="2273425"/>
            <a:ext cx="2345400" cy="38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600"/>
              </a:spcAft>
              <a:buNone/>
            </a:pPr>
            <a:r>
              <a:rPr lang="en" sz="1300">
                <a:solidFill>
                  <a:schemeClr val="dk1"/>
                </a:solidFill>
                <a:latin typeface="Times New Roman"/>
                <a:ea typeface="Times New Roman"/>
                <a:cs typeface="Times New Roman"/>
                <a:sym typeface="Times New Roman"/>
              </a:rPr>
              <a:t>Magnetic door switch sensor</a:t>
            </a:r>
            <a:endParaRPr sz="1300">
              <a:solidFill>
                <a:schemeClr val="dk1"/>
              </a:solidFill>
              <a:latin typeface="Times New Roman"/>
              <a:ea typeface="Times New Roman"/>
              <a:cs typeface="Times New Roman"/>
              <a:sym typeface="Times New Roman"/>
            </a:endParaRPr>
          </a:p>
        </p:txBody>
      </p:sp>
      <p:sp>
        <p:nvSpPr>
          <p:cNvPr id="276" name="Google Shape;276;p22"/>
          <p:cNvSpPr/>
          <p:nvPr/>
        </p:nvSpPr>
        <p:spPr>
          <a:xfrm flipH="1" rot="10800000">
            <a:off x="1162088" y="2902075"/>
            <a:ext cx="623400" cy="415500"/>
          </a:xfrm>
          <a:prstGeom prst="snip1Rect">
            <a:avLst>
              <a:gd fmla="val 4880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22"/>
          <p:cNvCxnSpPr>
            <a:stCxn id="276" idx="0"/>
          </p:cNvCxnSpPr>
          <p:nvPr/>
        </p:nvCxnSpPr>
        <p:spPr>
          <a:xfrm flipH="1">
            <a:off x="1629788" y="3109825"/>
            <a:ext cx="155700" cy="170700"/>
          </a:xfrm>
          <a:prstGeom prst="straightConnector1">
            <a:avLst/>
          </a:prstGeom>
          <a:noFill/>
          <a:ln cap="flat" cmpd="sng" w="9525">
            <a:solidFill>
              <a:srgbClr val="FF0000"/>
            </a:solidFill>
            <a:prstDash val="solid"/>
            <a:round/>
            <a:headEnd len="med" w="med" type="none"/>
            <a:tailEnd len="med" w="med" type="none"/>
          </a:ln>
        </p:spPr>
      </p:cxnSp>
      <p:sp>
        <p:nvSpPr>
          <p:cNvPr id="278" name="Google Shape;278;p22"/>
          <p:cNvSpPr/>
          <p:nvPr/>
        </p:nvSpPr>
        <p:spPr>
          <a:xfrm rot="8110913">
            <a:off x="1564137" y="3286956"/>
            <a:ext cx="66822" cy="2418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rot="8110913">
            <a:off x="1628637" y="3273381"/>
            <a:ext cx="66822" cy="2418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flipH="1" rot="10800000">
            <a:off x="2319738" y="2888500"/>
            <a:ext cx="623400" cy="415500"/>
          </a:xfrm>
          <a:prstGeom prst="snip1Rect">
            <a:avLst>
              <a:gd fmla="val 4880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1" name="Google Shape;281;p22"/>
          <p:cNvCxnSpPr/>
          <p:nvPr/>
        </p:nvCxnSpPr>
        <p:spPr>
          <a:xfrm flipH="1" rot="-4801820">
            <a:off x="2922419" y="3090417"/>
            <a:ext cx="155955" cy="170849"/>
          </a:xfrm>
          <a:prstGeom prst="straightConnector1">
            <a:avLst/>
          </a:prstGeom>
          <a:noFill/>
          <a:ln cap="flat" cmpd="sng" w="9525">
            <a:solidFill>
              <a:srgbClr val="FF0000"/>
            </a:solidFill>
            <a:prstDash val="solid"/>
            <a:round/>
            <a:headEnd len="med" w="med" type="none"/>
            <a:tailEnd len="med" w="med" type="none"/>
          </a:ln>
        </p:spPr>
      </p:cxnSp>
      <p:sp>
        <p:nvSpPr>
          <p:cNvPr id="282" name="Google Shape;282;p22"/>
          <p:cNvSpPr/>
          <p:nvPr/>
        </p:nvSpPr>
        <p:spPr>
          <a:xfrm rot="8110913">
            <a:off x="2721787" y="3286956"/>
            <a:ext cx="66822" cy="2418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rot="3323153">
            <a:off x="3047432" y="3224292"/>
            <a:ext cx="67072" cy="24799"/>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flipH="1" rot="10800000">
            <a:off x="3545638" y="2874925"/>
            <a:ext cx="623400" cy="415500"/>
          </a:xfrm>
          <a:prstGeom prst="snip1Rect">
            <a:avLst>
              <a:gd fmla="val 4880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 name="Google Shape;285;p22"/>
          <p:cNvCxnSpPr/>
          <p:nvPr/>
        </p:nvCxnSpPr>
        <p:spPr>
          <a:xfrm flipH="1" rot="-8104677">
            <a:off x="4206570" y="2997291"/>
            <a:ext cx="155917" cy="170766"/>
          </a:xfrm>
          <a:prstGeom prst="straightConnector1">
            <a:avLst/>
          </a:prstGeom>
          <a:noFill/>
          <a:ln cap="flat" cmpd="sng" w="9525">
            <a:solidFill>
              <a:srgbClr val="FF0000"/>
            </a:solidFill>
            <a:prstDash val="solid"/>
            <a:round/>
            <a:headEnd len="med" w="med" type="none"/>
            <a:tailEnd len="med" w="med" type="none"/>
          </a:ln>
        </p:spPr>
      </p:cxnSp>
      <p:sp>
        <p:nvSpPr>
          <p:cNvPr id="286" name="Google Shape;286;p22"/>
          <p:cNvSpPr/>
          <p:nvPr/>
        </p:nvSpPr>
        <p:spPr>
          <a:xfrm rot="8110913">
            <a:off x="3947687" y="3273381"/>
            <a:ext cx="66822" cy="2418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rot="46038">
            <a:off x="4347101" y="3039410"/>
            <a:ext cx="67206" cy="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flipH="1" rot="10800000">
            <a:off x="6554413" y="2868138"/>
            <a:ext cx="623400" cy="415500"/>
          </a:xfrm>
          <a:prstGeom prst="snip1Rect">
            <a:avLst>
              <a:gd fmla="val 4880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 name="Google Shape;289;p22"/>
          <p:cNvCxnSpPr/>
          <p:nvPr/>
        </p:nvCxnSpPr>
        <p:spPr>
          <a:xfrm flipH="1" rot="-4801820">
            <a:off x="7157094" y="3070054"/>
            <a:ext cx="155955" cy="170849"/>
          </a:xfrm>
          <a:prstGeom prst="straightConnector1">
            <a:avLst/>
          </a:prstGeom>
          <a:noFill/>
          <a:ln cap="flat" cmpd="sng" w="9525">
            <a:solidFill>
              <a:srgbClr val="FF0000"/>
            </a:solidFill>
            <a:prstDash val="solid"/>
            <a:round/>
            <a:headEnd len="med" w="med" type="none"/>
            <a:tailEnd len="med" w="med" type="none"/>
          </a:ln>
        </p:spPr>
      </p:cxnSp>
      <p:sp>
        <p:nvSpPr>
          <p:cNvPr id="290" name="Google Shape;290;p22"/>
          <p:cNvSpPr/>
          <p:nvPr/>
        </p:nvSpPr>
        <p:spPr>
          <a:xfrm rot="8110913">
            <a:off x="6956462" y="3266593"/>
            <a:ext cx="66822" cy="2418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rot="3323153">
            <a:off x="7282107" y="3203929"/>
            <a:ext cx="67072" cy="24799"/>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flipH="1" rot="10800000">
            <a:off x="7861488" y="2854563"/>
            <a:ext cx="623400" cy="415500"/>
          </a:xfrm>
          <a:prstGeom prst="snip1Rect">
            <a:avLst>
              <a:gd fmla="val 4880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3" name="Google Shape;293;p22"/>
          <p:cNvCxnSpPr>
            <a:stCxn id="292" idx="0"/>
          </p:cNvCxnSpPr>
          <p:nvPr/>
        </p:nvCxnSpPr>
        <p:spPr>
          <a:xfrm flipH="1">
            <a:off x="8329188" y="3062313"/>
            <a:ext cx="155700" cy="170700"/>
          </a:xfrm>
          <a:prstGeom prst="straightConnector1">
            <a:avLst/>
          </a:prstGeom>
          <a:noFill/>
          <a:ln cap="flat" cmpd="sng" w="9525">
            <a:solidFill>
              <a:srgbClr val="FF0000"/>
            </a:solidFill>
            <a:prstDash val="solid"/>
            <a:round/>
            <a:headEnd len="med" w="med" type="none"/>
            <a:tailEnd len="med" w="med" type="none"/>
          </a:ln>
        </p:spPr>
      </p:cxnSp>
      <p:sp>
        <p:nvSpPr>
          <p:cNvPr id="294" name="Google Shape;294;p22"/>
          <p:cNvSpPr/>
          <p:nvPr/>
        </p:nvSpPr>
        <p:spPr>
          <a:xfrm rot="8110913">
            <a:off x="8263537" y="3253018"/>
            <a:ext cx="66822" cy="2418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rot="8110913">
            <a:off x="8328037" y="3225868"/>
            <a:ext cx="66822" cy="2418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 name="Google Shape;296;p22"/>
          <p:cNvCxnSpPr/>
          <p:nvPr/>
        </p:nvCxnSpPr>
        <p:spPr>
          <a:xfrm flipH="1" rot="10800000">
            <a:off x="1155204" y="4196327"/>
            <a:ext cx="605700" cy="2490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297" name="Google Shape;297;p22"/>
          <p:cNvSpPr/>
          <p:nvPr/>
        </p:nvSpPr>
        <p:spPr>
          <a:xfrm flipH="1" rot="10800000">
            <a:off x="5426225" y="2861350"/>
            <a:ext cx="623400" cy="415500"/>
          </a:xfrm>
          <a:prstGeom prst="snip1Rect">
            <a:avLst>
              <a:gd fmla="val 4880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8" name="Google Shape;298;p22"/>
          <p:cNvCxnSpPr/>
          <p:nvPr/>
        </p:nvCxnSpPr>
        <p:spPr>
          <a:xfrm flipH="1" rot="-8104677">
            <a:off x="6087157" y="2983716"/>
            <a:ext cx="155917" cy="170766"/>
          </a:xfrm>
          <a:prstGeom prst="straightConnector1">
            <a:avLst/>
          </a:prstGeom>
          <a:noFill/>
          <a:ln cap="flat" cmpd="sng" w="9525">
            <a:solidFill>
              <a:srgbClr val="FF0000"/>
            </a:solidFill>
            <a:prstDash val="solid"/>
            <a:round/>
            <a:headEnd len="med" w="med" type="none"/>
            <a:tailEnd len="med" w="med" type="none"/>
          </a:ln>
        </p:spPr>
      </p:cxnSp>
      <p:sp>
        <p:nvSpPr>
          <p:cNvPr id="299" name="Google Shape;299;p22"/>
          <p:cNvSpPr/>
          <p:nvPr/>
        </p:nvSpPr>
        <p:spPr>
          <a:xfrm rot="8110913">
            <a:off x="5828275" y="3259806"/>
            <a:ext cx="66822" cy="2418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rot="46038">
            <a:off x="6227688" y="3025835"/>
            <a:ext cx="67206" cy="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 name="Google Shape;301;p22"/>
          <p:cNvCxnSpPr/>
          <p:nvPr/>
        </p:nvCxnSpPr>
        <p:spPr>
          <a:xfrm>
            <a:off x="1755863" y="4192475"/>
            <a:ext cx="4082100" cy="0"/>
          </a:xfrm>
          <a:prstGeom prst="straightConnector1">
            <a:avLst/>
          </a:prstGeom>
          <a:noFill/>
          <a:ln cap="flat" cmpd="sng" w="9525">
            <a:solidFill>
              <a:schemeClr val="dk2"/>
            </a:solidFill>
            <a:prstDash val="solid"/>
            <a:round/>
            <a:headEnd len="med" w="med" type="none"/>
            <a:tailEnd len="med" w="med" type="none"/>
          </a:ln>
        </p:spPr>
      </p:cxnSp>
      <p:cxnSp>
        <p:nvCxnSpPr>
          <p:cNvPr id="302" name="Google Shape;302;p22"/>
          <p:cNvCxnSpPr/>
          <p:nvPr/>
        </p:nvCxnSpPr>
        <p:spPr>
          <a:xfrm>
            <a:off x="5578640" y="4195475"/>
            <a:ext cx="5661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303" name="Google Shape;303;p22"/>
          <p:cNvCxnSpPr/>
          <p:nvPr/>
        </p:nvCxnSpPr>
        <p:spPr>
          <a:xfrm flipH="1" rot="10800000">
            <a:off x="3576679" y="4617365"/>
            <a:ext cx="6132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304" name="Google Shape;304;p22"/>
          <p:cNvCxnSpPr/>
          <p:nvPr/>
        </p:nvCxnSpPr>
        <p:spPr>
          <a:xfrm>
            <a:off x="4177813" y="4617375"/>
            <a:ext cx="4082100" cy="0"/>
          </a:xfrm>
          <a:prstGeom prst="straightConnector1">
            <a:avLst/>
          </a:prstGeom>
          <a:noFill/>
          <a:ln cap="flat" cmpd="sng" w="9525">
            <a:solidFill>
              <a:schemeClr val="dk2"/>
            </a:solidFill>
            <a:prstDash val="solid"/>
            <a:round/>
            <a:headEnd len="med" w="med" type="none"/>
            <a:tailEnd len="med" w="med" type="none"/>
          </a:ln>
        </p:spPr>
      </p:cxnSp>
      <p:cxnSp>
        <p:nvCxnSpPr>
          <p:cNvPr id="305" name="Google Shape;305;p22"/>
          <p:cNvCxnSpPr/>
          <p:nvPr/>
        </p:nvCxnSpPr>
        <p:spPr>
          <a:xfrm>
            <a:off x="8000590" y="4617375"/>
            <a:ext cx="5661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306" name="Google Shape;306;p22"/>
          <p:cNvCxnSpPr/>
          <p:nvPr/>
        </p:nvCxnSpPr>
        <p:spPr>
          <a:xfrm rot="10800000">
            <a:off x="1211263" y="4842050"/>
            <a:ext cx="2412300" cy="7500"/>
          </a:xfrm>
          <a:prstGeom prst="straightConnector1">
            <a:avLst/>
          </a:prstGeom>
          <a:noFill/>
          <a:ln cap="flat" cmpd="sng" w="9525">
            <a:solidFill>
              <a:schemeClr val="dk2"/>
            </a:solidFill>
            <a:prstDash val="solid"/>
            <a:round/>
            <a:headEnd len="med" w="med" type="none"/>
            <a:tailEnd len="med" w="med" type="none"/>
          </a:ln>
        </p:spPr>
      </p:cxnSp>
      <p:cxnSp>
        <p:nvCxnSpPr>
          <p:cNvPr id="307" name="Google Shape;307;p22"/>
          <p:cNvCxnSpPr/>
          <p:nvPr/>
        </p:nvCxnSpPr>
        <p:spPr>
          <a:xfrm flipH="1" rot="10800000">
            <a:off x="6144738" y="4401575"/>
            <a:ext cx="2449200" cy="22200"/>
          </a:xfrm>
          <a:prstGeom prst="straightConnector1">
            <a:avLst/>
          </a:prstGeom>
          <a:noFill/>
          <a:ln cap="flat" cmpd="sng" w="9525">
            <a:solidFill>
              <a:schemeClr val="dk2"/>
            </a:solidFill>
            <a:prstDash val="solid"/>
            <a:round/>
            <a:headEnd len="med" w="med" type="none"/>
            <a:tailEnd len="med" w="med" type="none"/>
          </a:ln>
        </p:spPr>
      </p:cxnSp>
      <p:pic>
        <p:nvPicPr>
          <p:cNvPr id="308" name="Google Shape;308;p22"/>
          <p:cNvPicPr preferRelativeResize="0"/>
          <p:nvPr/>
        </p:nvPicPr>
        <p:blipFill>
          <a:blip r:embed="rId3">
            <a:alphaModFix/>
          </a:blip>
          <a:stretch>
            <a:fillRect/>
          </a:stretch>
        </p:blipFill>
        <p:spPr>
          <a:xfrm>
            <a:off x="6965825" y="1152475"/>
            <a:ext cx="981075" cy="981075"/>
          </a:xfrm>
          <a:prstGeom prst="rect">
            <a:avLst/>
          </a:prstGeom>
          <a:noFill/>
          <a:ln>
            <a:noFill/>
          </a:ln>
        </p:spPr>
      </p:pic>
      <p:cxnSp>
        <p:nvCxnSpPr>
          <p:cNvPr id="309" name="Google Shape;309;p22"/>
          <p:cNvCxnSpPr/>
          <p:nvPr/>
        </p:nvCxnSpPr>
        <p:spPr>
          <a:xfrm>
            <a:off x="1220105" y="3951625"/>
            <a:ext cx="6537900" cy="750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22"/>
          <p:cNvSpPr/>
          <p:nvPr/>
        </p:nvSpPr>
        <p:spPr>
          <a:xfrm>
            <a:off x="1407807" y="3907075"/>
            <a:ext cx="100500" cy="9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2565439" y="3907075"/>
            <a:ext cx="100500" cy="9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3829721" y="3905275"/>
            <a:ext cx="100500" cy="9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a:off x="5811454" y="3905275"/>
            <a:ext cx="100500" cy="9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6833814" y="3907075"/>
            <a:ext cx="100500" cy="9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a:off x="8132694" y="3907075"/>
            <a:ext cx="100500" cy="9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 name="Google Shape;316;p22"/>
          <p:cNvCxnSpPr>
            <a:endCxn id="315" idx="2"/>
          </p:cNvCxnSpPr>
          <p:nvPr/>
        </p:nvCxnSpPr>
        <p:spPr>
          <a:xfrm flipH="1" rot="10800000">
            <a:off x="7748694" y="3955375"/>
            <a:ext cx="384000" cy="6600"/>
          </a:xfrm>
          <a:prstGeom prst="straightConnector1">
            <a:avLst/>
          </a:prstGeom>
          <a:noFill/>
          <a:ln cap="flat" cmpd="sng" w="9525">
            <a:solidFill>
              <a:schemeClr val="dk2"/>
            </a:solidFill>
            <a:prstDash val="solid"/>
            <a:round/>
            <a:headEnd len="med" w="med" type="none"/>
            <a:tailEnd len="med" w="med" type="none"/>
          </a:ln>
        </p:spPr>
      </p:cxnSp>
      <p:cxnSp>
        <p:nvCxnSpPr>
          <p:cNvPr id="317" name="Google Shape;317;p22"/>
          <p:cNvCxnSpPr>
            <a:stCxn id="315" idx="6"/>
          </p:cNvCxnSpPr>
          <p:nvPr/>
        </p:nvCxnSpPr>
        <p:spPr>
          <a:xfrm>
            <a:off x="8233194" y="3955375"/>
            <a:ext cx="307800" cy="6600"/>
          </a:xfrm>
          <a:prstGeom prst="straightConnector1">
            <a:avLst/>
          </a:prstGeom>
          <a:noFill/>
          <a:ln cap="flat" cmpd="sng" w="9525">
            <a:solidFill>
              <a:schemeClr val="dk2"/>
            </a:solidFill>
            <a:prstDash val="solid"/>
            <a:round/>
            <a:headEnd len="med" w="med" type="none"/>
            <a:tailEnd len="med" w="med" type="none"/>
          </a:ln>
        </p:spPr>
      </p:cxnSp>
      <p:sp>
        <p:nvSpPr>
          <p:cNvPr id="318" name="Google Shape;318;p22"/>
          <p:cNvSpPr txBox="1"/>
          <p:nvPr/>
        </p:nvSpPr>
        <p:spPr>
          <a:xfrm>
            <a:off x="-15600" y="3761125"/>
            <a:ext cx="861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Timeline</a:t>
            </a:r>
            <a:endParaRPr sz="1300">
              <a:latin typeface="Times New Roman"/>
              <a:ea typeface="Times New Roman"/>
              <a:cs typeface="Times New Roman"/>
              <a:sym typeface="Times New Roman"/>
            </a:endParaRPr>
          </a:p>
        </p:txBody>
      </p:sp>
      <p:sp>
        <p:nvSpPr>
          <p:cNvPr id="319" name="Google Shape;319;p22"/>
          <p:cNvSpPr txBox="1"/>
          <p:nvPr/>
        </p:nvSpPr>
        <p:spPr>
          <a:xfrm>
            <a:off x="-110825" y="4114175"/>
            <a:ext cx="1322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latin typeface="Times New Roman"/>
                <a:ea typeface="Times New Roman"/>
                <a:cs typeface="Times New Roman"/>
                <a:sym typeface="Times New Roman"/>
              </a:rPr>
              <a:t>Desired State</a:t>
            </a:r>
            <a:endParaRPr i="1" sz="1300">
              <a:latin typeface="Times New Roman"/>
              <a:ea typeface="Times New Roman"/>
              <a:cs typeface="Times New Roman"/>
              <a:sym typeface="Times New Roman"/>
            </a:endParaRPr>
          </a:p>
        </p:txBody>
      </p:sp>
      <p:sp>
        <p:nvSpPr>
          <p:cNvPr id="320" name="Google Shape;320;p22"/>
          <p:cNvSpPr txBox="1"/>
          <p:nvPr/>
        </p:nvSpPr>
        <p:spPr>
          <a:xfrm>
            <a:off x="-102000" y="4539075"/>
            <a:ext cx="1322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latin typeface="Times New Roman"/>
                <a:ea typeface="Times New Roman"/>
                <a:cs typeface="Times New Roman"/>
                <a:sym typeface="Times New Roman"/>
              </a:rPr>
              <a:t>Current State</a:t>
            </a:r>
            <a:endParaRPr i="1" sz="1300">
              <a:latin typeface="Times New Roman"/>
              <a:ea typeface="Times New Roman"/>
              <a:cs typeface="Times New Roman"/>
              <a:sym typeface="Times New Roman"/>
            </a:endParaRPr>
          </a:p>
        </p:txBody>
      </p:sp>
      <p:cxnSp>
        <p:nvCxnSpPr>
          <p:cNvPr id="321" name="Google Shape;321;p22"/>
          <p:cNvCxnSpPr/>
          <p:nvPr/>
        </p:nvCxnSpPr>
        <p:spPr>
          <a:xfrm flipH="1" rot="10800000">
            <a:off x="1461703" y="3724750"/>
            <a:ext cx="2418600" cy="16200"/>
          </a:xfrm>
          <a:prstGeom prst="straightConnector1">
            <a:avLst/>
          </a:prstGeom>
          <a:noFill/>
          <a:ln cap="flat" cmpd="sng" w="9525">
            <a:solidFill>
              <a:srgbClr val="FF0000"/>
            </a:solidFill>
            <a:prstDash val="solid"/>
            <a:round/>
            <a:headEnd len="med" w="med" type="none"/>
            <a:tailEnd len="med" w="med" type="none"/>
          </a:ln>
        </p:spPr>
      </p:cxnSp>
      <p:cxnSp>
        <p:nvCxnSpPr>
          <p:cNvPr id="322" name="Google Shape;322;p22"/>
          <p:cNvCxnSpPr/>
          <p:nvPr/>
        </p:nvCxnSpPr>
        <p:spPr>
          <a:xfrm flipH="1">
            <a:off x="1429731" y="3666100"/>
            <a:ext cx="30900" cy="133500"/>
          </a:xfrm>
          <a:prstGeom prst="straightConnector1">
            <a:avLst/>
          </a:prstGeom>
          <a:noFill/>
          <a:ln cap="flat" cmpd="sng" w="9525">
            <a:solidFill>
              <a:srgbClr val="FF0000"/>
            </a:solidFill>
            <a:prstDash val="solid"/>
            <a:round/>
            <a:headEnd len="med" w="med" type="none"/>
            <a:tailEnd len="med" w="med" type="none"/>
          </a:ln>
        </p:spPr>
      </p:cxnSp>
      <p:cxnSp>
        <p:nvCxnSpPr>
          <p:cNvPr id="323" name="Google Shape;323;p22"/>
          <p:cNvCxnSpPr/>
          <p:nvPr/>
        </p:nvCxnSpPr>
        <p:spPr>
          <a:xfrm flipH="1">
            <a:off x="3867833" y="3666100"/>
            <a:ext cx="30900" cy="133500"/>
          </a:xfrm>
          <a:prstGeom prst="straightConnector1">
            <a:avLst/>
          </a:prstGeom>
          <a:noFill/>
          <a:ln cap="flat" cmpd="sng" w="9525">
            <a:solidFill>
              <a:srgbClr val="FF0000"/>
            </a:solidFill>
            <a:prstDash val="solid"/>
            <a:round/>
            <a:headEnd len="med" w="med" type="none"/>
            <a:tailEnd len="med" w="med" type="none"/>
          </a:ln>
        </p:spPr>
      </p:cxnSp>
      <p:sp>
        <p:nvSpPr>
          <p:cNvPr id="324" name="Google Shape;324;p22"/>
          <p:cNvSpPr txBox="1"/>
          <p:nvPr/>
        </p:nvSpPr>
        <p:spPr>
          <a:xfrm>
            <a:off x="2378250" y="3346338"/>
            <a:ext cx="474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7s</a:t>
            </a:r>
            <a:endParaRPr sz="1300">
              <a:latin typeface="Times New Roman"/>
              <a:ea typeface="Times New Roman"/>
              <a:cs typeface="Times New Roman"/>
              <a:sym typeface="Times New Roman"/>
            </a:endParaRPr>
          </a:p>
        </p:txBody>
      </p:sp>
      <p:cxnSp>
        <p:nvCxnSpPr>
          <p:cNvPr id="325" name="Google Shape;325;p22"/>
          <p:cNvCxnSpPr/>
          <p:nvPr/>
        </p:nvCxnSpPr>
        <p:spPr>
          <a:xfrm flipH="1" rot="10800000">
            <a:off x="5843428" y="3739450"/>
            <a:ext cx="2418600" cy="16200"/>
          </a:xfrm>
          <a:prstGeom prst="straightConnector1">
            <a:avLst/>
          </a:prstGeom>
          <a:noFill/>
          <a:ln cap="flat" cmpd="sng" w="9525">
            <a:solidFill>
              <a:srgbClr val="FF0000"/>
            </a:solidFill>
            <a:prstDash val="solid"/>
            <a:round/>
            <a:headEnd len="med" w="med" type="none"/>
            <a:tailEnd len="med" w="med" type="none"/>
          </a:ln>
        </p:spPr>
      </p:cxnSp>
      <p:cxnSp>
        <p:nvCxnSpPr>
          <p:cNvPr id="326" name="Google Shape;326;p22"/>
          <p:cNvCxnSpPr/>
          <p:nvPr/>
        </p:nvCxnSpPr>
        <p:spPr>
          <a:xfrm flipH="1">
            <a:off x="5811456" y="3680800"/>
            <a:ext cx="30900" cy="133500"/>
          </a:xfrm>
          <a:prstGeom prst="straightConnector1">
            <a:avLst/>
          </a:prstGeom>
          <a:noFill/>
          <a:ln cap="flat" cmpd="sng" w="9525">
            <a:solidFill>
              <a:srgbClr val="FF0000"/>
            </a:solidFill>
            <a:prstDash val="solid"/>
            <a:round/>
            <a:headEnd len="med" w="med" type="none"/>
            <a:tailEnd len="med" w="med" type="none"/>
          </a:ln>
        </p:spPr>
      </p:cxnSp>
      <p:cxnSp>
        <p:nvCxnSpPr>
          <p:cNvPr id="327" name="Google Shape;327;p22"/>
          <p:cNvCxnSpPr/>
          <p:nvPr/>
        </p:nvCxnSpPr>
        <p:spPr>
          <a:xfrm flipH="1">
            <a:off x="8249558" y="3680800"/>
            <a:ext cx="30900" cy="133500"/>
          </a:xfrm>
          <a:prstGeom prst="straightConnector1">
            <a:avLst/>
          </a:prstGeom>
          <a:noFill/>
          <a:ln cap="flat" cmpd="sng" w="9525">
            <a:solidFill>
              <a:srgbClr val="FF0000"/>
            </a:solidFill>
            <a:prstDash val="solid"/>
            <a:round/>
            <a:headEnd len="med" w="med" type="none"/>
            <a:tailEnd len="med" w="med" type="none"/>
          </a:ln>
        </p:spPr>
      </p:cxnSp>
      <p:sp>
        <p:nvSpPr>
          <p:cNvPr id="328" name="Google Shape;328;p22"/>
          <p:cNvSpPr txBox="1"/>
          <p:nvPr/>
        </p:nvSpPr>
        <p:spPr>
          <a:xfrm>
            <a:off x="6759975" y="3361038"/>
            <a:ext cx="474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7s</a:t>
            </a:r>
            <a:endParaRPr sz="13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0" st="0"/>
                                            </p:txEl>
                                          </p:spTgt>
                                        </p:tgtEl>
                                        <p:attrNameLst>
                                          <p:attrName>style.visibility</p:attrName>
                                        </p:attrNameLst>
                                      </p:cBhvr>
                                      <p:to>
                                        <p:strVal val="visible"/>
                                      </p:to>
                                    </p:set>
                                    <p:animEffect filter="fade" transition="in">
                                      <p:cBhvr>
                                        <p:cTn dur="1000"/>
                                        <p:tgtEl>
                                          <p:spTgt spid="2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1" st="1"/>
                                            </p:txEl>
                                          </p:spTgt>
                                        </p:tgtEl>
                                        <p:attrNameLst>
                                          <p:attrName>style.visibility</p:attrName>
                                        </p:attrNameLst>
                                      </p:cBhvr>
                                      <p:to>
                                        <p:strVal val="visible"/>
                                      </p:to>
                                    </p:set>
                                    <p:animEffect filter="fade" transition="in">
                                      <p:cBhvr>
                                        <p:cTn dur="1000"/>
                                        <p:tgtEl>
                                          <p:spTgt spid="2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lnSpc>
                <a:spcPct val="115000"/>
              </a:lnSpc>
              <a:spcBef>
                <a:spcPts val="0"/>
              </a:spcBef>
              <a:spcAft>
                <a:spcPts val="0"/>
              </a:spcAft>
              <a:buSzPct val="100000"/>
              <a:buAutoNum type="romanLcPeriod" startAt="9"/>
            </a:pPr>
            <a:r>
              <a:rPr lang="en"/>
              <a:t>Infrared design</a:t>
            </a:r>
            <a:r>
              <a:rPr lang="en"/>
              <a:t>										IoT Design</a:t>
            </a:r>
            <a:endParaRPr/>
          </a:p>
        </p:txBody>
      </p:sp>
      <p:sp>
        <p:nvSpPr>
          <p:cNvPr id="334" name="Google Shape;33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Capture IR command using IR transmitter and receiver LEDs</a:t>
            </a:r>
            <a:endParaRPr sz="1200"/>
          </a:p>
          <a:p>
            <a:pPr indent="-304800" lvl="0" marL="457200" rtl="0" algn="l">
              <a:spcBef>
                <a:spcPts val="0"/>
              </a:spcBef>
              <a:spcAft>
                <a:spcPts val="0"/>
              </a:spcAft>
              <a:buSzPts val="1200"/>
              <a:buChar char="➢"/>
            </a:pPr>
            <a:r>
              <a:rPr lang="en" sz="1200"/>
              <a:t>The receiver LED outputs binary pulses when IR signal is captured</a:t>
            </a:r>
            <a:endParaRPr sz="1200"/>
          </a:p>
          <a:p>
            <a:pPr indent="-304800" lvl="0" marL="457200" rtl="0" algn="l">
              <a:spcBef>
                <a:spcPts val="0"/>
              </a:spcBef>
              <a:spcAft>
                <a:spcPts val="0"/>
              </a:spcAft>
              <a:buSzPts val="1200"/>
              <a:buChar char="➢"/>
            </a:pPr>
            <a:r>
              <a:rPr lang="en" sz="1200"/>
              <a:t>NEC protocol</a:t>
            </a:r>
            <a:endParaRPr sz="1200"/>
          </a:p>
          <a:p>
            <a:pPr indent="-304800" lvl="1" marL="914400" rtl="0" algn="l">
              <a:spcBef>
                <a:spcPts val="0"/>
              </a:spcBef>
              <a:spcAft>
                <a:spcPts val="0"/>
              </a:spcAft>
              <a:buSzPts val="1200"/>
              <a:buChar char="○"/>
            </a:pPr>
            <a:r>
              <a:rPr lang="en" sz="1200"/>
              <a:t>Pulse width modulation</a:t>
            </a:r>
            <a:endParaRPr sz="1200"/>
          </a:p>
          <a:p>
            <a:pPr indent="-304800" lvl="1" marL="914400" rtl="0" algn="l">
              <a:spcBef>
                <a:spcPts val="0"/>
              </a:spcBef>
              <a:spcAft>
                <a:spcPts val="0"/>
              </a:spcAft>
              <a:buSzPts val="1200"/>
              <a:buChar char="○"/>
            </a:pPr>
            <a:r>
              <a:rPr lang="en" sz="1200"/>
              <a:t>Leading pulses</a:t>
            </a:r>
            <a:endParaRPr sz="1200"/>
          </a:p>
          <a:p>
            <a:pPr indent="-304800" lvl="1" marL="914400" rtl="0" algn="l">
              <a:spcBef>
                <a:spcPts val="0"/>
              </a:spcBef>
              <a:spcAft>
                <a:spcPts val="0"/>
              </a:spcAft>
              <a:buSzPts val="1200"/>
              <a:buChar char="○"/>
            </a:pPr>
            <a:r>
              <a:rPr lang="en" sz="1200"/>
              <a:t>Encoded command</a:t>
            </a:r>
            <a:endParaRPr sz="1200"/>
          </a:p>
          <a:p>
            <a:pPr indent="-304800" lvl="1" marL="914400" rtl="0" algn="l">
              <a:spcBef>
                <a:spcPts val="0"/>
              </a:spcBef>
              <a:spcAft>
                <a:spcPts val="0"/>
              </a:spcAft>
              <a:buSzPts val="1200"/>
              <a:buChar char="○"/>
            </a:pPr>
            <a:r>
              <a:rPr lang="en" sz="1200"/>
              <a:t>Inverse of command</a:t>
            </a:r>
            <a:endParaRPr sz="1200"/>
          </a:p>
          <a:p>
            <a:pPr indent="-304800" lvl="1" marL="914400" rtl="0" algn="l">
              <a:spcBef>
                <a:spcPts val="0"/>
              </a:spcBef>
              <a:spcAft>
                <a:spcPts val="0"/>
              </a:spcAft>
              <a:buSzPts val="1200"/>
              <a:buChar char="○"/>
            </a:pPr>
            <a:r>
              <a:rPr lang="en" sz="1200"/>
              <a:t>Stopping pulses</a:t>
            </a:r>
            <a:endParaRPr sz="1200"/>
          </a:p>
        </p:txBody>
      </p:sp>
      <p:pic>
        <p:nvPicPr>
          <p:cNvPr id="335" name="Google Shape;335;p23"/>
          <p:cNvPicPr preferRelativeResize="0"/>
          <p:nvPr/>
        </p:nvPicPr>
        <p:blipFill>
          <a:blip r:embed="rId3">
            <a:alphaModFix/>
          </a:blip>
          <a:stretch>
            <a:fillRect/>
          </a:stretch>
        </p:blipFill>
        <p:spPr>
          <a:xfrm>
            <a:off x="5635700" y="1017713"/>
            <a:ext cx="981075" cy="981075"/>
          </a:xfrm>
          <a:prstGeom prst="rect">
            <a:avLst/>
          </a:prstGeom>
          <a:noFill/>
          <a:ln>
            <a:noFill/>
          </a:ln>
        </p:spPr>
      </p:pic>
      <p:pic>
        <p:nvPicPr>
          <p:cNvPr id="336" name="Google Shape;336;p23"/>
          <p:cNvPicPr preferRelativeResize="0"/>
          <p:nvPr/>
        </p:nvPicPr>
        <p:blipFill>
          <a:blip r:embed="rId4">
            <a:alphaModFix/>
          </a:blip>
          <a:stretch>
            <a:fillRect/>
          </a:stretch>
        </p:blipFill>
        <p:spPr>
          <a:xfrm>
            <a:off x="7404463" y="1115925"/>
            <a:ext cx="981075" cy="981075"/>
          </a:xfrm>
          <a:prstGeom prst="rect">
            <a:avLst/>
          </a:prstGeom>
          <a:noFill/>
          <a:ln>
            <a:noFill/>
          </a:ln>
        </p:spPr>
      </p:pic>
      <p:sp>
        <p:nvSpPr>
          <p:cNvPr id="337" name="Google Shape;337;p23"/>
          <p:cNvSpPr txBox="1"/>
          <p:nvPr/>
        </p:nvSpPr>
        <p:spPr>
          <a:xfrm>
            <a:off x="5257275" y="1913150"/>
            <a:ext cx="1737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TSOP1838 IR receiver</a:t>
            </a:r>
            <a:endParaRPr sz="1200">
              <a:latin typeface="Times New Roman"/>
              <a:ea typeface="Times New Roman"/>
              <a:cs typeface="Times New Roman"/>
              <a:sym typeface="Times New Roman"/>
            </a:endParaRPr>
          </a:p>
        </p:txBody>
      </p:sp>
      <p:sp>
        <p:nvSpPr>
          <p:cNvPr id="338" name="Google Shape;338;p23"/>
          <p:cNvSpPr txBox="1"/>
          <p:nvPr/>
        </p:nvSpPr>
        <p:spPr>
          <a:xfrm>
            <a:off x="6852961" y="1913150"/>
            <a:ext cx="2084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Generic IR transmitter LED</a:t>
            </a:r>
            <a:endParaRPr sz="1200">
              <a:latin typeface="Times New Roman"/>
              <a:ea typeface="Times New Roman"/>
              <a:cs typeface="Times New Roman"/>
              <a:sym typeface="Times New Roman"/>
            </a:endParaRPr>
          </a:p>
        </p:txBody>
      </p:sp>
      <p:sp>
        <p:nvSpPr>
          <p:cNvPr id="339" name="Google Shape;339;p23"/>
          <p:cNvSpPr txBox="1"/>
          <p:nvPr>
            <p:ph idx="1" type="body"/>
          </p:nvPr>
        </p:nvSpPr>
        <p:spPr>
          <a:xfrm>
            <a:off x="311700" y="2866950"/>
            <a:ext cx="8520600" cy="1890900"/>
          </a:xfrm>
          <a:prstGeom prst="rect">
            <a:avLst/>
          </a:prstGeom>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sz="1200"/>
              <a:t>To successfully transmit an IR command</a:t>
            </a:r>
            <a:endParaRPr sz="1200"/>
          </a:p>
          <a:p>
            <a:pPr indent="-304800" lvl="1" marL="914400" rtl="0" algn="l">
              <a:lnSpc>
                <a:spcPct val="115000"/>
              </a:lnSpc>
              <a:spcBef>
                <a:spcPts val="0"/>
              </a:spcBef>
              <a:spcAft>
                <a:spcPts val="0"/>
              </a:spcAft>
              <a:buSzPts val="1200"/>
              <a:buChar char="○"/>
            </a:pPr>
            <a:r>
              <a:rPr lang="en" sz="1200"/>
              <a:t>The pulse width info has to be learnt</a:t>
            </a:r>
            <a:endParaRPr sz="1200"/>
          </a:p>
          <a:p>
            <a:pPr indent="-304800" lvl="1" marL="914400" rtl="0" algn="l">
              <a:lnSpc>
                <a:spcPct val="115000"/>
              </a:lnSpc>
              <a:spcBef>
                <a:spcPts val="0"/>
              </a:spcBef>
              <a:spcAft>
                <a:spcPts val="0"/>
              </a:spcAft>
              <a:buSzPts val="1200"/>
              <a:buChar char="○"/>
            </a:pPr>
            <a:r>
              <a:rPr lang="en" sz="1200"/>
              <a:t>The command code has to be learnt</a:t>
            </a:r>
            <a:endParaRPr sz="1200"/>
          </a:p>
          <a:p>
            <a:pPr indent="-304800" lvl="0" marL="457200" rtl="0" algn="just">
              <a:lnSpc>
                <a:spcPct val="115000"/>
              </a:lnSpc>
              <a:spcBef>
                <a:spcPts val="0"/>
              </a:spcBef>
              <a:spcAft>
                <a:spcPts val="0"/>
              </a:spcAft>
              <a:buSzPts val="1200"/>
              <a:buChar char="➢"/>
            </a:pPr>
            <a:r>
              <a:rPr lang="en" sz="1200"/>
              <a:t>Use GPIO pin edge-triggered callback to capture timing info into a timing array</a:t>
            </a:r>
            <a:endParaRPr sz="1200"/>
          </a:p>
          <a:p>
            <a:pPr indent="-304800" lvl="1" marL="914400" rtl="0" algn="just">
              <a:lnSpc>
                <a:spcPct val="115000"/>
              </a:lnSpc>
              <a:spcBef>
                <a:spcPts val="0"/>
              </a:spcBef>
              <a:spcAft>
                <a:spcPts val="0"/>
              </a:spcAft>
              <a:buSzPts val="1200"/>
              <a:buChar char="○"/>
            </a:pPr>
            <a:r>
              <a:rPr lang="en" sz="1200"/>
              <a:t>The callback routine has to be small and short</a:t>
            </a:r>
            <a:endParaRPr sz="1200"/>
          </a:p>
          <a:p>
            <a:pPr indent="-304800" lvl="1" marL="914400" rtl="0" algn="just">
              <a:lnSpc>
                <a:spcPct val="115000"/>
              </a:lnSpc>
              <a:spcBef>
                <a:spcPts val="0"/>
              </a:spcBef>
              <a:spcAft>
                <a:spcPts val="0"/>
              </a:spcAft>
              <a:buSzPts val="1200"/>
              <a:buChar char="○"/>
            </a:pPr>
            <a:r>
              <a:rPr lang="en" sz="1200"/>
              <a:t>Pulse width info has to be approximated from statistical sampling</a:t>
            </a:r>
            <a:endParaRPr sz="1200"/>
          </a:p>
          <a:p>
            <a:pPr indent="-304800" lvl="1" marL="914400" rtl="0" algn="just">
              <a:lnSpc>
                <a:spcPct val="115000"/>
              </a:lnSpc>
              <a:spcBef>
                <a:spcPts val="0"/>
              </a:spcBef>
              <a:spcAft>
                <a:spcPts val="0"/>
              </a:spcAft>
              <a:buSzPts val="1200"/>
              <a:buChar char="○"/>
            </a:pPr>
            <a:r>
              <a:rPr lang="en" sz="1200"/>
              <a:t>Command code can be retrieved from timing array and verified by the its inverse</a:t>
            </a:r>
            <a:endParaRPr sz="1200"/>
          </a:p>
        </p:txBody>
      </p:sp>
      <p:pic>
        <p:nvPicPr>
          <p:cNvPr id="340" name="Google Shape;340;p23"/>
          <p:cNvPicPr preferRelativeResize="0"/>
          <p:nvPr/>
        </p:nvPicPr>
        <p:blipFill>
          <a:blip r:embed="rId5">
            <a:alphaModFix/>
          </a:blip>
          <a:stretch>
            <a:fillRect/>
          </a:stretch>
        </p:blipFill>
        <p:spPr>
          <a:xfrm>
            <a:off x="5246500" y="2374500"/>
            <a:ext cx="3690550" cy="1195000"/>
          </a:xfrm>
          <a:prstGeom prst="rect">
            <a:avLst/>
          </a:prstGeom>
          <a:noFill/>
          <a:ln>
            <a:noFill/>
          </a:ln>
        </p:spPr>
      </p:pic>
      <p:sp>
        <p:nvSpPr>
          <p:cNvPr id="341" name="Google Shape;341;p23"/>
          <p:cNvSpPr txBox="1"/>
          <p:nvPr/>
        </p:nvSpPr>
        <p:spPr>
          <a:xfrm>
            <a:off x="6065175" y="3569500"/>
            <a:ext cx="2053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NEC protocol encoding</a:t>
            </a:r>
            <a:endParaRPr sz="1200">
              <a:latin typeface="Times New Roman"/>
              <a:ea typeface="Times New Roman"/>
              <a:cs typeface="Times New Roman"/>
              <a:sym typeface="Times New Roman"/>
            </a:endParaRPr>
          </a:p>
        </p:txBody>
      </p:sp>
      <p:sp>
        <p:nvSpPr>
          <p:cNvPr id="342" name="Google Shape;34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Transmitter LED can be driven by switching the GPIO pin connected to the LED</a:t>
            </a:r>
            <a:endParaRPr/>
          </a:p>
          <a:p>
            <a:pPr indent="-311150" lvl="0" marL="457200" rtl="0" algn="l">
              <a:spcBef>
                <a:spcPts val="0"/>
              </a:spcBef>
              <a:spcAft>
                <a:spcPts val="0"/>
              </a:spcAft>
              <a:buSzPts val="1300"/>
              <a:buChar char="➢"/>
            </a:pPr>
            <a:r>
              <a:rPr lang="en"/>
              <a:t>Let the RMT class does the switching with extremely high precision</a:t>
            </a:r>
            <a:endParaRPr/>
          </a:p>
          <a:p>
            <a:pPr indent="-311150" lvl="0" marL="457200" rtl="0" algn="l">
              <a:spcBef>
                <a:spcPts val="0"/>
              </a:spcBef>
              <a:spcAft>
                <a:spcPts val="0"/>
              </a:spcAft>
              <a:buSzPts val="1300"/>
              <a:buChar char="➢"/>
            </a:pPr>
            <a:r>
              <a:rPr lang="en"/>
              <a:t>RMT takes as parameter</a:t>
            </a:r>
            <a:endParaRPr/>
          </a:p>
          <a:p>
            <a:pPr indent="-311150" lvl="1" marL="914400" rtl="0" algn="l">
              <a:spcBef>
                <a:spcPts val="0"/>
              </a:spcBef>
              <a:spcAft>
                <a:spcPts val="0"/>
              </a:spcAft>
              <a:buSzPts val="1300"/>
              <a:buChar char="○"/>
            </a:pPr>
            <a:r>
              <a:rPr lang="en"/>
              <a:t>Clock rate</a:t>
            </a:r>
            <a:endParaRPr/>
          </a:p>
          <a:p>
            <a:pPr indent="-311150" lvl="1" marL="914400" rtl="0" algn="l">
              <a:spcBef>
                <a:spcPts val="0"/>
              </a:spcBef>
              <a:spcAft>
                <a:spcPts val="0"/>
              </a:spcAft>
              <a:buSzPts val="1300"/>
              <a:buChar char="○"/>
            </a:pPr>
            <a:r>
              <a:rPr lang="en"/>
              <a:t>Normalized timing array</a:t>
            </a:r>
            <a:endParaRPr/>
          </a:p>
          <a:p>
            <a:pPr indent="-311150" lvl="1" marL="914400" rtl="0" algn="l">
              <a:spcBef>
                <a:spcPts val="0"/>
              </a:spcBef>
              <a:spcAft>
                <a:spcPts val="0"/>
              </a:spcAft>
              <a:buSzPts val="1300"/>
              <a:buChar char="○"/>
            </a:pPr>
            <a:r>
              <a:rPr lang="en"/>
              <a:t>IR carrier frequency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0" st="0"/>
                                            </p:txEl>
                                          </p:spTgt>
                                        </p:tgtEl>
                                        <p:attrNameLst>
                                          <p:attrName>style.visibility</p:attrName>
                                        </p:attrNameLst>
                                      </p:cBhvr>
                                      <p:to>
                                        <p:strVal val="visible"/>
                                      </p:to>
                                    </p:set>
                                    <p:animEffect filter="fade" transition="in">
                                      <p:cBhvr>
                                        <p:cTn dur="1000"/>
                                        <p:tgtEl>
                                          <p:spTgt spid="3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1" st="1"/>
                                            </p:txEl>
                                          </p:spTgt>
                                        </p:tgtEl>
                                        <p:attrNameLst>
                                          <p:attrName>style.visibility</p:attrName>
                                        </p:attrNameLst>
                                      </p:cBhvr>
                                      <p:to>
                                        <p:strVal val="visible"/>
                                      </p:to>
                                    </p:set>
                                    <p:animEffect filter="fade" transition="in">
                                      <p:cBhvr>
                                        <p:cTn dur="1000"/>
                                        <p:tgtEl>
                                          <p:spTgt spid="3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2" st="2"/>
                                            </p:txEl>
                                          </p:spTgt>
                                        </p:tgtEl>
                                        <p:attrNameLst>
                                          <p:attrName>style.visibility</p:attrName>
                                        </p:attrNameLst>
                                      </p:cBhvr>
                                      <p:to>
                                        <p:strVal val="visible"/>
                                      </p:to>
                                    </p:set>
                                    <p:animEffect filter="fade" transition="in">
                                      <p:cBhvr>
                                        <p:cTn dur="1000"/>
                                        <p:tgtEl>
                                          <p:spTgt spid="3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3" st="3"/>
                                            </p:txEl>
                                          </p:spTgt>
                                        </p:tgtEl>
                                        <p:attrNameLst>
                                          <p:attrName>style.visibility</p:attrName>
                                        </p:attrNameLst>
                                      </p:cBhvr>
                                      <p:to>
                                        <p:strVal val="visible"/>
                                      </p:to>
                                    </p:set>
                                    <p:animEffect filter="fade" transition="in">
                                      <p:cBhvr>
                                        <p:cTn dur="1000"/>
                                        <p:tgtEl>
                                          <p:spTgt spid="3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4" st="4"/>
                                            </p:txEl>
                                          </p:spTgt>
                                        </p:tgtEl>
                                        <p:attrNameLst>
                                          <p:attrName>style.visibility</p:attrName>
                                        </p:attrNameLst>
                                      </p:cBhvr>
                                      <p:to>
                                        <p:strVal val="visible"/>
                                      </p:to>
                                    </p:set>
                                    <p:animEffect filter="fade" transition="in">
                                      <p:cBhvr>
                                        <p:cTn dur="1000"/>
                                        <p:tgtEl>
                                          <p:spTgt spid="3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5" st="5"/>
                                            </p:txEl>
                                          </p:spTgt>
                                        </p:tgtEl>
                                        <p:attrNameLst>
                                          <p:attrName>style.visibility</p:attrName>
                                        </p:attrNameLst>
                                      </p:cBhvr>
                                      <p:to>
                                        <p:strVal val="visible"/>
                                      </p:to>
                                    </p:set>
                                    <p:animEffect filter="fade" transition="in">
                                      <p:cBhvr>
                                        <p:cTn dur="1000"/>
                                        <p:tgtEl>
                                          <p:spTgt spid="33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6" st="6"/>
                                            </p:txEl>
                                          </p:spTgt>
                                        </p:tgtEl>
                                        <p:attrNameLst>
                                          <p:attrName>style.visibility</p:attrName>
                                        </p:attrNameLst>
                                      </p:cBhvr>
                                      <p:to>
                                        <p:strVal val="visible"/>
                                      </p:to>
                                    </p:set>
                                    <p:animEffect filter="fade" transition="in">
                                      <p:cBhvr>
                                        <p:cTn dur="1000"/>
                                        <p:tgtEl>
                                          <p:spTgt spid="33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7" st="7"/>
                                            </p:txEl>
                                          </p:spTgt>
                                        </p:tgtEl>
                                        <p:attrNameLst>
                                          <p:attrName>style.visibility</p:attrName>
                                        </p:attrNameLst>
                                      </p:cBhvr>
                                      <p:to>
                                        <p:strVal val="visible"/>
                                      </p:to>
                                    </p:set>
                                    <p:animEffect filter="fade" transition="in">
                                      <p:cBhvr>
                                        <p:cTn dur="1000"/>
                                        <p:tgtEl>
                                          <p:spTgt spid="33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0" st="0"/>
                                            </p:txEl>
                                          </p:spTgt>
                                        </p:tgtEl>
                                        <p:attrNameLst>
                                          <p:attrName>style.visibility</p:attrName>
                                        </p:attrNameLst>
                                      </p:cBhvr>
                                      <p:to>
                                        <p:strVal val="visible"/>
                                      </p:to>
                                    </p:set>
                                    <p:animEffect filter="fade" transition="in">
                                      <p:cBhvr>
                                        <p:cTn dur="1000"/>
                                        <p:tgtEl>
                                          <p:spTgt spid="3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1" st="1"/>
                                            </p:txEl>
                                          </p:spTgt>
                                        </p:tgtEl>
                                        <p:attrNameLst>
                                          <p:attrName>style.visibility</p:attrName>
                                        </p:attrNameLst>
                                      </p:cBhvr>
                                      <p:to>
                                        <p:strVal val="visible"/>
                                      </p:to>
                                    </p:set>
                                    <p:animEffect filter="fade" transition="in">
                                      <p:cBhvr>
                                        <p:cTn dur="1000"/>
                                        <p:tgtEl>
                                          <p:spTgt spid="3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2" st="2"/>
                                            </p:txEl>
                                          </p:spTgt>
                                        </p:tgtEl>
                                        <p:attrNameLst>
                                          <p:attrName>style.visibility</p:attrName>
                                        </p:attrNameLst>
                                      </p:cBhvr>
                                      <p:to>
                                        <p:strVal val="visible"/>
                                      </p:to>
                                    </p:set>
                                    <p:animEffect filter="fade" transition="in">
                                      <p:cBhvr>
                                        <p:cTn dur="1000"/>
                                        <p:tgtEl>
                                          <p:spTgt spid="3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3" st="3"/>
                                            </p:txEl>
                                          </p:spTgt>
                                        </p:tgtEl>
                                        <p:attrNameLst>
                                          <p:attrName>style.visibility</p:attrName>
                                        </p:attrNameLst>
                                      </p:cBhvr>
                                      <p:to>
                                        <p:strVal val="visible"/>
                                      </p:to>
                                    </p:set>
                                    <p:animEffect filter="fade" transition="in">
                                      <p:cBhvr>
                                        <p:cTn dur="1000"/>
                                        <p:tgtEl>
                                          <p:spTgt spid="3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4" st="4"/>
                                            </p:txEl>
                                          </p:spTgt>
                                        </p:tgtEl>
                                        <p:attrNameLst>
                                          <p:attrName>style.visibility</p:attrName>
                                        </p:attrNameLst>
                                      </p:cBhvr>
                                      <p:to>
                                        <p:strVal val="visible"/>
                                      </p:to>
                                    </p:set>
                                    <p:animEffect filter="fade" transition="in">
                                      <p:cBhvr>
                                        <p:cTn dur="1000"/>
                                        <p:tgtEl>
                                          <p:spTgt spid="3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5" st="5"/>
                                            </p:txEl>
                                          </p:spTgt>
                                        </p:tgtEl>
                                        <p:attrNameLst>
                                          <p:attrName>style.visibility</p:attrName>
                                        </p:attrNameLst>
                                      </p:cBhvr>
                                      <p:to>
                                        <p:strVal val="visible"/>
                                      </p:to>
                                    </p:set>
                                    <p:animEffect filter="fade" transition="in">
                                      <p:cBhvr>
                                        <p:cTn dur="1000"/>
                                        <p:tgtEl>
                                          <p:spTgt spid="3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6" st="6"/>
                                            </p:txEl>
                                          </p:spTgt>
                                        </p:tgtEl>
                                        <p:attrNameLst>
                                          <p:attrName>style.visibility</p:attrName>
                                        </p:attrNameLst>
                                      </p:cBhvr>
                                      <p:to>
                                        <p:strVal val="visible"/>
                                      </p:to>
                                    </p:set>
                                    <p:animEffect filter="fade" transition="in">
                                      <p:cBhvr>
                                        <p:cTn dur="1000"/>
                                        <p:tgtEl>
                                          <p:spTgt spid="33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34"/>
                                        </p:tgtEl>
                                      </p:cBhvr>
                                    </p:animEffect>
                                    <p:set>
                                      <p:cBhvr>
                                        <p:cTn dur="1" fill="hold">
                                          <p:stCondLst>
                                            <p:cond delay="1000"/>
                                          </p:stCondLst>
                                        </p:cTn>
                                        <p:tgtEl>
                                          <p:spTgt spid="33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5"/>
                                        </p:tgtEl>
                                      </p:cBhvr>
                                    </p:animEffect>
                                    <p:set>
                                      <p:cBhvr>
                                        <p:cTn dur="1" fill="hold">
                                          <p:stCondLst>
                                            <p:cond delay="1000"/>
                                          </p:stCondLst>
                                        </p:cTn>
                                        <p:tgtEl>
                                          <p:spTgt spid="33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6"/>
                                        </p:tgtEl>
                                      </p:cBhvr>
                                    </p:animEffect>
                                    <p:set>
                                      <p:cBhvr>
                                        <p:cTn dur="1" fill="hold">
                                          <p:stCondLst>
                                            <p:cond delay="1000"/>
                                          </p:stCondLst>
                                        </p:cTn>
                                        <p:tgtEl>
                                          <p:spTgt spid="3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7"/>
                                        </p:tgtEl>
                                      </p:cBhvr>
                                    </p:animEffect>
                                    <p:set>
                                      <p:cBhvr>
                                        <p:cTn dur="1" fill="hold">
                                          <p:stCondLst>
                                            <p:cond delay="1000"/>
                                          </p:stCondLst>
                                        </p:cTn>
                                        <p:tgtEl>
                                          <p:spTgt spid="3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8"/>
                                        </p:tgtEl>
                                      </p:cBhvr>
                                    </p:animEffect>
                                    <p:set>
                                      <p:cBhvr>
                                        <p:cTn dur="1" fill="hold">
                                          <p:stCondLst>
                                            <p:cond delay="1000"/>
                                          </p:stCondLst>
                                        </p:cTn>
                                        <p:tgtEl>
                                          <p:spTgt spid="33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9"/>
                                        </p:tgtEl>
                                      </p:cBhvr>
                                    </p:animEffect>
                                    <p:set>
                                      <p:cBhvr>
                                        <p:cTn dur="1" fill="hold">
                                          <p:stCondLst>
                                            <p:cond delay="1000"/>
                                          </p:stCondLst>
                                        </p:cTn>
                                        <p:tgtEl>
                                          <p:spTgt spid="3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40"/>
                                        </p:tgtEl>
                                      </p:cBhvr>
                                    </p:animEffect>
                                    <p:set>
                                      <p:cBhvr>
                                        <p:cTn dur="1" fill="hold">
                                          <p:stCondLst>
                                            <p:cond delay="1000"/>
                                          </p:stCondLst>
                                        </p:cTn>
                                        <p:tgtEl>
                                          <p:spTgt spid="34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41"/>
                                        </p:tgtEl>
                                      </p:cBhvr>
                                    </p:animEffect>
                                    <p:set>
                                      <p:cBhvr>
                                        <p:cTn dur="1" fill="hold">
                                          <p:stCondLst>
                                            <p:cond delay="1000"/>
                                          </p:stCondLst>
                                        </p:cTn>
                                        <p:tgtEl>
                                          <p:spTgt spid="34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0" st="0"/>
                                            </p:txEl>
                                          </p:spTgt>
                                        </p:tgtEl>
                                        <p:attrNameLst>
                                          <p:attrName>style.visibility</p:attrName>
                                        </p:attrNameLst>
                                      </p:cBhvr>
                                      <p:to>
                                        <p:strVal val="visible"/>
                                      </p:to>
                                    </p:set>
                                    <p:animEffect filter="fade" transition="in">
                                      <p:cBhvr>
                                        <p:cTn dur="1000"/>
                                        <p:tgtEl>
                                          <p:spTgt spid="3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1" st="1"/>
                                            </p:txEl>
                                          </p:spTgt>
                                        </p:tgtEl>
                                        <p:attrNameLst>
                                          <p:attrName>style.visibility</p:attrName>
                                        </p:attrNameLst>
                                      </p:cBhvr>
                                      <p:to>
                                        <p:strVal val="visible"/>
                                      </p:to>
                                    </p:set>
                                    <p:animEffect filter="fade" transition="in">
                                      <p:cBhvr>
                                        <p:cTn dur="1000"/>
                                        <p:tgtEl>
                                          <p:spTgt spid="3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2" st="2"/>
                                            </p:txEl>
                                          </p:spTgt>
                                        </p:tgtEl>
                                        <p:attrNameLst>
                                          <p:attrName>style.visibility</p:attrName>
                                        </p:attrNameLst>
                                      </p:cBhvr>
                                      <p:to>
                                        <p:strVal val="visible"/>
                                      </p:to>
                                    </p:set>
                                    <p:animEffect filter="fade" transition="in">
                                      <p:cBhvr>
                                        <p:cTn dur="1000"/>
                                        <p:tgtEl>
                                          <p:spTgt spid="3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3" st="3"/>
                                            </p:txEl>
                                          </p:spTgt>
                                        </p:tgtEl>
                                        <p:attrNameLst>
                                          <p:attrName>style.visibility</p:attrName>
                                        </p:attrNameLst>
                                      </p:cBhvr>
                                      <p:to>
                                        <p:strVal val="visible"/>
                                      </p:to>
                                    </p:set>
                                    <p:animEffect filter="fade" transition="in">
                                      <p:cBhvr>
                                        <p:cTn dur="1000"/>
                                        <p:tgtEl>
                                          <p:spTgt spid="3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4" st="4"/>
                                            </p:txEl>
                                          </p:spTgt>
                                        </p:tgtEl>
                                        <p:attrNameLst>
                                          <p:attrName>style.visibility</p:attrName>
                                        </p:attrNameLst>
                                      </p:cBhvr>
                                      <p:to>
                                        <p:strVal val="visible"/>
                                      </p:to>
                                    </p:set>
                                    <p:animEffect filter="fade" transition="in">
                                      <p:cBhvr>
                                        <p:cTn dur="1000"/>
                                        <p:tgtEl>
                                          <p:spTgt spid="3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5" st="5"/>
                                            </p:txEl>
                                          </p:spTgt>
                                        </p:tgtEl>
                                        <p:attrNameLst>
                                          <p:attrName>style.visibility</p:attrName>
                                        </p:attrNameLst>
                                      </p:cBhvr>
                                      <p:to>
                                        <p:strVal val="visible"/>
                                      </p:to>
                                    </p:set>
                                    <p:animEffect filter="fade" transition="in">
                                      <p:cBhvr>
                                        <p:cTn dur="1000"/>
                                        <p:tgtEl>
                                          <p:spTgt spid="34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LcPeriod" startAt="10"/>
            </a:pPr>
            <a:r>
              <a:rPr lang="en"/>
              <a:t>MQTT essentials										IoT Design</a:t>
            </a:r>
            <a:endParaRPr/>
          </a:p>
        </p:txBody>
      </p:sp>
      <p:sp>
        <p:nvSpPr>
          <p:cNvPr id="348" name="Google Shape;348;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lang="en"/>
              <a:t>“The MQTT protocol defines two types of network entities: a message broker and a number of clients. An MQTT broker is a server that receives all messages from the clients and then routes the messages to the appropriate destination clients. An MQTT client is any device (from a micro controller up to a fully-fledged server) that runs an MQTT library and connects to an MQTT broker over a network.</a:t>
            </a:r>
            <a:endParaRPr/>
          </a:p>
          <a:p>
            <a:pPr indent="0" lvl="0" marL="0" rtl="0" algn="just">
              <a:lnSpc>
                <a:spcPct val="150000"/>
              </a:lnSpc>
              <a:spcBef>
                <a:spcPts val="0"/>
              </a:spcBef>
              <a:spcAft>
                <a:spcPts val="0"/>
              </a:spcAft>
              <a:buClr>
                <a:schemeClr val="dk1"/>
              </a:buClr>
              <a:buSzPts val="1100"/>
              <a:buFont typeface="Arial"/>
              <a:buNone/>
            </a:pPr>
            <a:r>
              <a:rPr lang="en"/>
              <a:t>Information is organized in a hierarchy of topics. When a publisher has a new item of data to distribute, it sends a control message with the data to the connected broker. The broker then distributes the information to any clients that have subscribed to that topic. The publisher does not need to have any data on the number or locations of subscribers, and subscribers, in turn, do not have to be configured with any data about the publishers.”</a:t>
            </a:r>
            <a:endParaRPr/>
          </a:p>
        </p:txBody>
      </p:sp>
      <p:pic>
        <p:nvPicPr>
          <p:cNvPr id="349" name="Google Shape;349;p24"/>
          <p:cNvPicPr preferRelativeResize="0"/>
          <p:nvPr/>
        </p:nvPicPr>
        <p:blipFill>
          <a:blip r:embed="rId3">
            <a:alphaModFix/>
          </a:blip>
          <a:stretch>
            <a:fillRect/>
          </a:stretch>
        </p:blipFill>
        <p:spPr>
          <a:xfrm>
            <a:off x="4914275" y="3272501"/>
            <a:ext cx="2598351" cy="1366300"/>
          </a:xfrm>
          <a:prstGeom prst="rect">
            <a:avLst/>
          </a:prstGeom>
          <a:noFill/>
          <a:ln>
            <a:noFill/>
          </a:ln>
        </p:spPr>
      </p:pic>
      <p:sp>
        <p:nvSpPr>
          <p:cNvPr id="350" name="Google Shape;350;p24"/>
          <p:cNvSpPr txBox="1"/>
          <p:nvPr/>
        </p:nvSpPr>
        <p:spPr>
          <a:xfrm>
            <a:off x="5421300" y="4638800"/>
            <a:ext cx="1584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MQTT illustration</a:t>
            </a:r>
            <a:endParaRPr sz="13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0" st="0"/>
                                            </p:txEl>
                                          </p:spTgt>
                                        </p:tgtEl>
                                        <p:attrNameLst>
                                          <p:attrName>style.visibility</p:attrName>
                                        </p:attrNameLst>
                                      </p:cBhvr>
                                      <p:to>
                                        <p:strVal val="visible"/>
                                      </p:to>
                                    </p:set>
                                    <p:animEffect filter="fade" transition="in">
                                      <p:cBhvr>
                                        <p:cTn dur="1000"/>
                                        <p:tgtEl>
                                          <p:spTgt spid="3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1" st="1"/>
                                            </p:txEl>
                                          </p:spTgt>
                                        </p:tgtEl>
                                        <p:attrNameLst>
                                          <p:attrName>style.visibility</p:attrName>
                                        </p:attrNameLst>
                                      </p:cBhvr>
                                      <p:to>
                                        <p:strVal val="visible"/>
                                      </p:to>
                                    </p:set>
                                    <p:animEffect filter="fade" transition="in">
                                      <p:cBhvr>
                                        <p:cTn dur="1000"/>
                                        <p:tgtEl>
                                          <p:spTgt spid="3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LcPeriod" startAt="11"/>
            </a:pPr>
            <a:r>
              <a:rPr lang="en"/>
              <a:t>MQTT module										IoT Design</a:t>
            </a:r>
            <a:endParaRPr/>
          </a:p>
        </p:txBody>
      </p:sp>
      <p:sp>
        <p:nvSpPr>
          <p:cNvPr id="356" name="Google Shape;356;p25"/>
          <p:cNvSpPr txBox="1"/>
          <p:nvPr>
            <p:ph idx="1" type="body"/>
          </p:nvPr>
        </p:nvSpPr>
        <p:spPr>
          <a:xfrm>
            <a:off x="311700" y="1130200"/>
            <a:ext cx="8520600" cy="34164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 sz="1100"/>
              <a:t>Connection establishment</a:t>
            </a:r>
            <a:endParaRPr sz="1100"/>
          </a:p>
          <a:p>
            <a:pPr indent="-298450" lvl="1" marL="914400" rtl="0" algn="l">
              <a:spcBef>
                <a:spcPts val="0"/>
              </a:spcBef>
              <a:spcAft>
                <a:spcPts val="0"/>
              </a:spcAft>
              <a:buSzPts val="1100"/>
              <a:buChar char="○"/>
            </a:pPr>
            <a:r>
              <a:rPr i="1" lang="en" sz="1100"/>
              <a:t>Connect </a:t>
            </a:r>
            <a:r>
              <a:rPr lang="en" sz="1100"/>
              <a:t>message</a:t>
            </a:r>
            <a:endParaRPr sz="1100"/>
          </a:p>
          <a:p>
            <a:pPr indent="-298450" lvl="1" marL="914400" rtl="0" algn="l">
              <a:spcBef>
                <a:spcPts val="0"/>
              </a:spcBef>
              <a:spcAft>
                <a:spcPts val="0"/>
              </a:spcAft>
              <a:buSzPts val="1100"/>
              <a:buChar char="○"/>
            </a:pPr>
            <a:r>
              <a:rPr lang="en" sz="1100"/>
              <a:t>Client ID</a:t>
            </a:r>
            <a:endParaRPr sz="1100"/>
          </a:p>
          <a:p>
            <a:pPr indent="-298450" lvl="1" marL="914400" rtl="0" algn="l">
              <a:spcBef>
                <a:spcPts val="0"/>
              </a:spcBef>
              <a:spcAft>
                <a:spcPts val="0"/>
              </a:spcAft>
              <a:buSzPts val="1100"/>
              <a:buChar char="○"/>
            </a:pPr>
            <a:r>
              <a:rPr lang="en" sz="1100"/>
              <a:t>User ID and password</a:t>
            </a:r>
            <a:endParaRPr sz="1100"/>
          </a:p>
          <a:p>
            <a:pPr indent="-298450" lvl="1" marL="914400" rtl="0" algn="l">
              <a:spcBef>
                <a:spcPts val="0"/>
              </a:spcBef>
              <a:spcAft>
                <a:spcPts val="0"/>
              </a:spcAft>
              <a:buSzPts val="1100"/>
              <a:buChar char="○"/>
            </a:pPr>
            <a:r>
              <a:rPr lang="en" sz="1100"/>
              <a:t>Specify </a:t>
            </a:r>
            <a:r>
              <a:rPr i="1" lang="en" sz="1100"/>
              <a:t>keep-alive</a:t>
            </a:r>
            <a:r>
              <a:rPr lang="en" sz="1100"/>
              <a:t> period</a:t>
            </a:r>
            <a:endParaRPr sz="1100"/>
          </a:p>
          <a:p>
            <a:pPr indent="-298450" lvl="1" marL="914400" rtl="0" algn="l">
              <a:spcBef>
                <a:spcPts val="0"/>
              </a:spcBef>
              <a:spcAft>
                <a:spcPts val="0"/>
              </a:spcAft>
              <a:buSzPts val="1100"/>
              <a:buChar char="○"/>
            </a:pPr>
            <a:r>
              <a:rPr lang="en" sz="1100"/>
              <a:t>Specify </a:t>
            </a:r>
            <a:r>
              <a:rPr i="1" lang="en" sz="1100"/>
              <a:t>last-will</a:t>
            </a:r>
            <a:r>
              <a:rPr lang="en" sz="1100"/>
              <a:t> message</a:t>
            </a:r>
            <a:endParaRPr sz="1100"/>
          </a:p>
          <a:p>
            <a:pPr indent="-298450" lvl="0" marL="457200" rtl="0" algn="l">
              <a:spcBef>
                <a:spcPts val="0"/>
              </a:spcBef>
              <a:spcAft>
                <a:spcPts val="0"/>
              </a:spcAft>
              <a:buSzPts val="1100"/>
              <a:buChar char="➢"/>
            </a:pPr>
            <a:r>
              <a:rPr lang="en" sz="1100"/>
              <a:t>T</a:t>
            </a:r>
            <a:r>
              <a:rPr lang="en" sz="1100"/>
              <a:t>opic subscription</a:t>
            </a:r>
            <a:endParaRPr sz="1100"/>
          </a:p>
          <a:p>
            <a:pPr indent="-298450" lvl="1" marL="914400" rtl="0" algn="l">
              <a:spcBef>
                <a:spcPts val="0"/>
              </a:spcBef>
              <a:spcAft>
                <a:spcPts val="0"/>
              </a:spcAft>
              <a:buSzPts val="1100"/>
              <a:buChar char="○"/>
            </a:pPr>
            <a:r>
              <a:rPr i="1" lang="en" sz="1100"/>
              <a:t>Subscribe</a:t>
            </a:r>
            <a:r>
              <a:rPr lang="en" sz="1100"/>
              <a:t> message</a:t>
            </a:r>
            <a:endParaRPr sz="1100"/>
          </a:p>
          <a:p>
            <a:pPr indent="-298450" lvl="0" marL="457200" rtl="0" algn="l">
              <a:spcBef>
                <a:spcPts val="0"/>
              </a:spcBef>
              <a:spcAft>
                <a:spcPts val="0"/>
              </a:spcAft>
              <a:buSzPts val="1100"/>
              <a:buChar char="➢"/>
            </a:pPr>
            <a:r>
              <a:rPr lang="en" sz="1100"/>
              <a:t>Connection teardown</a:t>
            </a:r>
            <a:endParaRPr sz="1100"/>
          </a:p>
          <a:p>
            <a:pPr indent="-298450" lvl="1" marL="914400" rtl="0" algn="l">
              <a:spcBef>
                <a:spcPts val="0"/>
              </a:spcBef>
              <a:spcAft>
                <a:spcPts val="0"/>
              </a:spcAft>
              <a:buSzPts val="1100"/>
              <a:buChar char="○"/>
            </a:pPr>
            <a:r>
              <a:rPr i="1" lang="en" sz="1100"/>
              <a:t>Disconnect</a:t>
            </a:r>
            <a:r>
              <a:rPr lang="en" sz="1100"/>
              <a:t> message</a:t>
            </a:r>
            <a:endParaRPr sz="1100"/>
          </a:p>
        </p:txBody>
      </p:sp>
      <p:sp>
        <p:nvSpPr>
          <p:cNvPr id="357" name="Google Shape;357;p25"/>
          <p:cNvSpPr txBox="1"/>
          <p:nvPr>
            <p:ph idx="1" type="body"/>
          </p:nvPr>
        </p:nvSpPr>
        <p:spPr>
          <a:xfrm>
            <a:off x="311700" y="3083000"/>
            <a:ext cx="8520600" cy="20976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 sz="1100"/>
              <a:t>Provide a publish method for each other module to </a:t>
            </a:r>
            <a:r>
              <a:rPr i="1" lang="en" sz="1100"/>
              <a:t>publish</a:t>
            </a:r>
            <a:r>
              <a:rPr lang="en" sz="1100"/>
              <a:t> sensor data to sensor topics</a:t>
            </a:r>
            <a:endParaRPr sz="1100"/>
          </a:p>
          <a:p>
            <a:pPr indent="-298450" lvl="0" marL="457200" rtl="0" algn="l">
              <a:spcBef>
                <a:spcPts val="0"/>
              </a:spcBef>
              <a:spcAft>
                <a:spcPts val="0"/>
              </a:spcAft>
              <a:buSzPts val="1100"/>
              <a:buChar char="➢"/>
            </a:pPr>
            <a:r>
              <a:rPr lang="en" sz="1100"/>
              <a:t>The </a:t>
            </a:r>
            <a:r>
              <a:rPr i="1" lang="en" sz="1100"/>
              <a:t>routine</a:t>
            </a:r>
            <a:r>
              <a:rPr lang="en" sz="1100"/>
              <a:t> function</a:t>
            </a:r>
            <a:endParaRPr sz="1100"/>
          </a:p>
          <a:p>
            <a:pPr indent="-298450" lvl="1" marL="914400" rtl="0" algn="l">
              <a:spcBef>
                <a:spcPts val="0"/>
              </a:spcBef>
              <a:spcAft>
                <a:spcPts val="0"/>
              </a:spcAft>
              <a:buSzPts val="1100"/>
              <a:buChar char="○"/>
            </a:pPr>
            <a:r>
              <a:rPr lang="en" sz="1100"/>
              <a:t>Ping MQTT broker to avoid timeout</a:t>
            </a:r>
            <a:endParaRPr sz="1100"/>
          </a:p>
          <a:p>
            <a:pPr indent="-298450" lvl="1" marL="914400" rtl="0" algn="l">
              <a:spcBef>
                <a:spcPts val="0"/>
              </a:spcBef>
              <a:spcAft>
                <a:spcPts val="0"/>
              </a:spcAft>
              <a:buSzPts val="1100"/>
              <a:buChar char="○"/>
            </a:pPr>
            <a:r>
              <a:rPr lang="en" sz="1100"/>
              <a:t>Check socket (non-blocking) for messages from control topics</a:t>
            </a:r>
            <a:endParaRPr sz="1100"/>
          </a:p>
          <a:p>
            <a:pPr indent="-298450" lvl="0" marL="457200" rtl="0" algn="l">
              <a:spcBef>
                <a:spcPts val="0"/>
              </a:spcBef>
              <a:spcAft>
                <a:spcPts val="0"/>
              </a:spcAft>
              <a:buSzPts val="1100"/>
              <a:buChar char="➢"/>
            </a:pPr>
            <a:r>
              <a:rPr lang="en" sz="1100"/>
              <a:t>Available control commands</a:t>
            </a:r>
            <a:endParaRPr sz="1100"/>
          </a:p>
          <a:p>
            <a:pPr indent="-298450" lvl="1" marL="914400" rtl="0" algn="l">
              <a:spcBef>
                <a:spcPts val="0"/>
              </a:spcBef>
              <a:spcAft>
                <a:spcPts val="0"/>
              </a:spcAft>
              <a:buSzPts val="1100"/>
              <a:buChar char="○"/>
            </a:pPr>
            <a:r>
              <a:rPr lang="en" sz="1100"/>
              <a:t>Set fan </a:t>
            </a:r>
            <a:r>
              <a:rPr i="1" lang="en" sz="1100"/>
              <a:t>desired state</a:t>
            </a:r>
            <a:endParaRPr i="1" sz="1100"/>
          </a:p>
          <a:p>
            <a:pPr indent="-298450" lvl="1" marL="914400" rtl="0" algn="l">
              <a:spcBef>
                <a:spcPts val="0"/>
              </a:spcBef>
              <a:spcAft>
                <a:spcPts val="0"/>
              </a:spcAft>
              <a:buSzPts val="1100"/>
              <a:buChar char="○"/>
            </a:pPr>
            <a:r>
              <a:rPr lang="en" sz="1100"/>
              <a:t>Set AC </a:t>
            </a:r>
            <a:r>
              <a:rPr i="1" lang="en" sz="1100"/>
              <a:t>desired state</a:t>
            </a:r>
            <a:endParaRPr i="1" sz="1100"/>
          </a:p>
          <a:p>
            <a:pPr indent="-298450" lvl="1" marL="914400" rtl="0" algn="l">
              <a:spcBef>
                <a:spcPts val="0"/>
              </a:spcBef>
              <a:spcAft>
                <a:spcPts val="0"/>
              </a:spcAft>
              <a:buSzPts val="1100"/>
              <a:buChar char="○"/>
            </a:pPr>
            <a:r>
              <a:rPr lang="en" sz="1100"/>
              <a:t>Perform FOTA update</a:t>
            </a:r>
            <a:endParaRPr sz="1100"/>
          </a:p>
          <a:p>
            <a:pPr indent="-298450" lvl="1" marL="914400" rtl="0" algn="l">
              <a:spcBef>
                <a:spcPts val="0"/>
              </a:spcBef>
              <a:spcAft>
                <a:spcPts val="0"/>
              </a:spcAft>
              <a:buSzPts val="1100"/>
              <a:buChar char="○"/>
            </a:pPr>
            <a:r>
              <a:rPr lang="en" sz="1100"/>
              <a:t>Reset</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0" st="0"/>
                                            </p:txEl>
                                          </p:spTgt>
                                        </p:tgtEl>
                                        <p:attrNameLst>
                                          <p:attrName>style.visibility</p:attrName>
                                        </p:attrNameLst>
                                      </p:cBhvr>
                                      <p:to>
                                        <p:strVal val="visible"/>
                                      </p:to>
                                    </p:set>
                                    <p:animEffect filter="fade" transition="in">
                                      <p:cBhvr>
                                        <p:cTn dur="1000"/>
                                        <p:tgtEl>
                                          <p:spTgt spid="3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1" st="1"/>
                                            </p:txEl>
                                          </p:spTgt>
                                        </p:tgtEl>
                                        <p:attrNameLst>
                                          <p:attrName>style.visibility</p:attrName>
                                        </p:attrNameLst>
                                      </p:cBhvr>
                                      <p:to>
                                        <p:strVal val="visible"/>
                                      </p:to>
                                    </p:set>
                                    <p:animEffect filter="fade" transition="in">
                                      <p:cBhvr>
                                        <p:cTn dur="1000"/>
                                        <p:tgtEl>
                                          <p:spTgt spid="3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2" st="2"/>
                                            </p:txEl>
                                          </p:spTgt>
                                        </p:tgtEl>
                                        <p:attrNameLst>
                                          <p:attrName>style.visibility</p:attrName>
                                        </p:attrNameLst>
                                      </p:cBhvr>
                                      <p:to>
                                        <p:strVal val="visible"/>
                                      </p:to>
                                    </p:set>
                                    <p:animEffect filter="fade" transition="in">
                                      <p:cBhvr>
                                        <p:cTn dur="1000"/>
                                        <p:tgtEl>
                                          <p:spTgt spid="3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3" st="3"/>
                                            </p:txEl>
                                          </p:spTgt>
                                        </p:tgtEl>
                                        <p:attrNameLst>
                                          <p:attrName>style.visibility</p:attrName>
                                        </p:attrNameLst>
                                      </p:cBhvr>
                                      <p:to>
                                        <p:strVal val="visible"/>
                                      </p:to>
                                    </p:set>
                                    <p:animEffect filter="fade" transition="in">
                                      <p:cBhvr>
                                        <p:cTn dur="1000"/>
                                        <p:tgtEl>
                                          <p:spTgt spid="3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4" st="4"/>
                                            </p:txEl>
                                          </p:spTgt>
                                        </p:tgtEl>
                                        <p:attrNameLst>
                                          <p:attrName>style.visibility</p:attrName>
                                        </p:attrNameLst>
                                      </p:cBhvr>
                                      <p:to>
                                        <p:strVal val="visible"/>
                                      </p:to>
                                    </p:set>
                                    <p:animEffect filter="fade" transition="in">
                                      <p:cBhvr>
                                        <p:cTn dur="1000"/>
                                        <p:tgtEl>
                                          <p:spTgt spid="3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5" st="5"/>
                                            </p:txEl>
                                          </p:spTgt>
                                        </p:tgtEl>
                                        <p:attrNameLst>
                                          <p:attrName>style.visibility</p:attrName>
                                        </p:attrNameLst>
                                      </p:cBhvr>
                                      <p:to>
                                        <p:strVal val="visible"/>
                                      </p:to>
                                    </p:set>
                                    <p:animEffect filter="fade" transition="in">
                                      <p:cBhvr>
                                        <p:cTn dur="1000"/>
                                        <p:tgtEl>
                                          <p:spTgt spid="35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6" st="6"/>
                                            </p:txEl>
                                          </p:spTgt>
                                        </p:tgtEl>
                                        <p:attrNameLst>
                                          <p:attrName>style.visibility</p:attrName>
                                        </p:attrNameLst>
                                      </p:cBhvr>
                                      <p:to>
                                        <p:strVal val="visible"/>
                                      </p:to>
                                    </p:set>
                                    <p:animEffect filter="fade" transition="in">
                                      <p:cBhvr>
                                        <p:cTn dur="1000"/>
                                        <p:tgtEl>
                                          <p:spTgt spid="35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7" st="7"/>
                                            </p:txEl>
                                          </p:spTgt>
                                        </p:tgtEl>
                                        <p:attrNameLst>
                                          <p:attrName>style.visibility</p:attrName>
                                        </p:attrNameLst>
                                      </p:cBhvr>
                                      <p:to>
                                        <p:strVal val="visible"/>
                                      </p:to>
                                    </p:set>
                                    <p:animEffect filter="fade" transition="in">
                                      <p:cBhvr>
                                        <p:cTn dur="1000"/>
                                        <p:tgtEl>
                                          <p:spTgt spid="35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8" st="8"/>
                                            </p:txEl>
                                          </p:spTgt>
                                        </p:tgtEl>
                                        <p:attrNameLst>
                                          <p:attrName>style.visibility</p:attrName>
                                        </p:attrNameLst>
                                      </p:cBhvr>
                                      <p:to>
                                        <p:strVal val="visible"/>
                                      </p:to>
                                    </p:set>
                                    <p:animEffect filter="fade" transition="in">
                                      <p:cBhvr>
                                        <p:cTn dur="1000"/>
                                        <p:tgtEl>
                                          <p:spTgt spid="35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9" st="9"/>
                                            </p:txEl>
                                          </p:spTgt>
                                        </p:tgtEl>
                                        <p:attrNameLst>
                                          <p:attrName>style.visibility</p:attrName>
                                        </p:attrNameLst>
                                      </p:cBhvr>
                                      <p:to>
                                        <p:strVal val="visible"/>
                                      </p:to>
                                    </p:set>
                                    <p:animEffect filter="fade" transition="in">
                                      <p:cBhvr>
                                        <p:cTn dur="1000"/>
                                        <p:tgtEl>
                                          <p:spTgt spid="35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0" st="0"/>
                                            </p:txEl>
                                          </p:spTgt>
                                        </p:tgtEl>
                                        <p:attrNameLst>
                                          <p:attrName>style.visibility</p:attrName>
                                        </p:attrNameLst>
                                      </p:cBhvr>
                                      <p:to>
                                        <p:strVal val="visible"/>
                                      </p:to>
                                    </p:set>
                                    <p:animEffect filter="fade" transition="in">
                                      <p:cBhvr>
                                        <p:cTn dur="1000"/>
                                        <p:tgtEl>
                                          <p:spTgt spid="3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1" st="1"/>
                                            </p:txEl>
                                          </p:spTgt>
                                        </p:tgtEl>
                                        <p:attrNameLst>
                                          <p:attrName>style.visibility</p:attrName>
                                        </p:attrNameLst>
                                      </p:cBhvr>
                                      <p:to>
                                        <p:strVal val="visible"/>
                                      </p:to>
                                    </p:set>
                                    <p:animEffect filter="fade" transition="in">
                                      <p:cBhvr>
                                        <p:cTn dur="1000"/>
                                        <p:tgtEl>
                                          <p:spTgt spid="3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2" st="2"/>
                                            </p:txEl>
                                          </p:spTgt>
                                        </p:tgtEl>
                                        <p:attrNameLst>
                                          <p:attrName>style.visibility</p:attrName>
                                        </p:attrNameLst>
                                      </p:cBhvr>
                                      <p:to>
                                        <p:strVal val="visible"/>
                                      </p:to>
                                    </p:set>
                                    <p:animEffect filter="fade" transition="in">
                                      <p:cBhvr>
                                        <p:cTn dur="1000"/>
                                        <p:tgtEl>
                                          <p:spTgt spid="3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3" st="3"/>
                                            </p:txEl>
                                          </p:spTgt>
                                        </p:tgtEl>
                                        <p:attrNameLst>
                                          <p:attrName>style.visibility</p:attrName>
                                        </p:attrNameLst>
                                      </p:cBhvr>
                                      <p:to>
                                        <p:strVal val="visible"/>
                                      </p:to>
                                    </p:set>
                                    <p:animEffect filter="fade" transition="in">
                                      <p:cBhvr>
                                        <p:cTn dur="1000"/>
                                        <p:tgtEl>
                                          <p:spTgt spid="3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4" st="4"/>
                                            </p:txEl>
                                          </p:spTgt>
                                        </p:tgtEl>
                                        <p:attrNameLst>
                                          <p:attrName>style.visibility</p:attrName>
                                        </p:attrNameLst>
                                      </p:cBhvr>
                                      <p:to>
                                        <p:strVal val="visible"/>
                                      </p:to>
                                    </p:set>
                                    <p:animEffect filter="fade" transition="in">
                                      <p:cBhvr>
                                        <p:cTn dur="1000"/>
                                        <p:tgtEl>
                                          <p:spTgt spid="3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5" st="5"/>
                                            </p:txEl>
                                          </p:spTgt>
                                        </p:tgtEl>
                                        <p:attrNameLst>
                                          <p:attrName>style.visibility</p:attrName>
                                        </p:attrNameLst>
                                      </p:cBhvr>
                                      <p:to>
                                        <p:strVal val="visible"/>
                                      </p:to>
                                    </p:set>
                                    <p:animEffect filter="fade" transition="in">
                                      <p:cBhvr>
                                        <p:cTn dur="1000"/>
                                        <p:tgtEl>
                                          <p:spTgt spid="35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6" st="6"/>
                                            </p:txEl>
                                          </p:spTgt>
                                        </p:tgtEl>
                                        <p:attrNameLst>
                                          <p:attrName>style.visibility</p:attrName>
                                        </p:attrNameLst>
                                      </p:cBhvr>
                                      <p:to>
                                        <p:strVal val="visible"/>
                                      </p:to>
                                    </p:set>
                                    <p:animEffect filter="fade" transition="in">
                                      <p:cBhvr>
                                        <p:cTn dur="1000"/>
                                        <p:tgtEl>
                                          <p:spTgt spid="35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7" st="7"/>
                                            </p:txEl>
                                          </p:spTgt>
                                        </p:tgtEl>
                                        <p:attrNameLst>
                                          <p:attrName>style.visibility</p:attrName>
                                        </p:attrNameLst>
                                      </p:cBhvr>
                                      <p:to>
                                        <p:strVal val="visible"/>
                                      </p:to>
                                    </p:set>
                                    <p:animEffect filter="fade" transition="in">
                                      <p:cBhvr>
                                        <p:cTn dur="1000"/>
                                        <p:tgtEl>
                                          <p:spTgt spid="35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8" st="8"/>
                                            </p:txEl>
                                          </p:spTgt>
                                        </p:tgtEl>
                                        <p:attrNameLst>
                                          <p:attrName>style.visibility</p:attrName>
                                        </p:attrNameLst>
                                      </p:cBhvr>
                                      <p:to>
                                        <p:strVal val="visible"/>
                                      </p:to>
                                    </p:set>
                                    <p:animEffect filter="fade" transition="in">
                                      <p:cBhvr>
                                        <p:cTn dur="1000"/>
                                        <p:tgtEl>
                                          <p:spTgt spid="35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LcPeriod" startAt="12"/>
            </a:pPr>
            <a:r>
              <a:rPr lang="en"/>
              <a:t>Routing				</a:t>
            </a:r>
            <a:r>
              <a:rPr lang="en"/>
              <a:t>								IoT Design</a:t>
            </a:r>
            <a:endParaRPr/>
          </a:p>
          <a:p>
            <a:pPr indent="0" lvl="0" marL="0" rtl="0" algn="l">
              <a:spcBef>
                <a:spcPts val="0"/>
              </a:spcBef>
              <a:spcAft>
                <a:spcPts val="0"/>
              </a:spcAft>
              <a:buNone/>
            </a:pPr>
            <a:r>
              <a:t/>
            </a:r>
            <a:endParaRPr/>
          </a:p>
        </p:txBody>
      </p:sp>
      <p:sp>
        <p:nvSpPr>
          <p:cNvPr id="363" name="Google Shape;36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Constraints</a:t>
            </a:r>
            <a:endParaRPr/>
          </a:p>
          <a:p>
            <a:pPr indent="-311150" lvl="1" marL="914400" rtl="0" algn="l">
              <a:spcBef>
                <a:spcPts val="0"/>
              </a:spcBef>
              <a:spcAft>
                <a:spcPts val="0"/>
              </a:spcAft>
              <a:buSzPts val="1300"/>
              <a:buChar char="○"/>
            </a:pPr>
            <a:r>
              <a:rPr lang="en"/>
              <a:t>A power connection can be shared by at most 2 hardware modules</a:t>
            </a:r>
            <a:endParaRPr/>
          </a:p>
          <a:p>
            <a:pPr indent="-311150" lvl="1" marL="914400" rtl="0" algn="l">
              <a:spcBef>
                <a:spcPts val="0"/>
              </a:spcBef>
              <a:spcAft>
                <a:spcPts val="0"/>
              </a:spcAft>
              <a:buSzPts val="1300"/>
              <a:buChar char="○"/>
            </a:pPr>
            <a:r>
              <a:rPr lang="en"/>
              <a:t>There is one 5V pin and one 3.3V pin to be shared among 4 hardware modules</a:t>
            </a:r>
            <a:endParaRPr/>
          </a:p>
          <a:p>
            <a:pPr indent="-311150" lvl="1" marL="914400" rtl="0" algn="l">
              <a:spcBef>
                <a:spcPts val="0"/>
              </a:spcBef>
              <a:spcAft>
                <a:spcPts val="0"/>
              </a:spcAft>
              <a:buSzPts val="1300"/>
              <a:buChar char="○"/>
            </a:pPr>
            <a:r>
              <a:rPr lang="en"/>
              <a:t>5V gives better precision than 3.3V</a:t>
            </a:r>
            <a:endParaRPr/>
          </a:p>
        </p:txBody>
      </p:sp>
      <p:pic>
        <p:nvPicPr>
          <p:cNvPr id="364" name="Google Shape;364;p26"/>
          <p:cNvPicPr preferRelativeResize="0"/>
          <p:nvPr/>
        </p:nvPicPr>
        <p:blipFill>
          <a:blip r:embed="rId3">
            <a:alphaModFix/>
          </a:blip>
          <a:stretch>
            <a:fillRect/>
          </a:stretch>
        </p:blipFill>
        <p:spPr>
          <a:xfrm>
            <a:off x="1868875" y="2199625"/>
            <a:ext cx="5406250" cy="2330575"/>
          </a:xfrm>
          <a:prstGeom prst="rect">
            <a:avLst/>
          </a:prstGeom>
          <a:noFill/>
          <a:ln>
            <a:noFill/>
          </a:ln>
        </p:spPr>
      </p:pic>
      <p:sp>
        <p:nvSpPr>
          <p:cNvPr id="365" name="Google Shape;365;p26"/>
          <p:cNvSpPr txBox="1"/>
          <p:nvPr/>
        </p:nvSpPr>
        <p:spPr>
          <a:xfrm>
            <a:off x="3488400" y="4638800"/>
            <a:ext cx="2167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Routing schematic</a:t>
            </a:r>
            <a:endParaRPr sz="1300">
              <a:latin typeface="Times New Roman"/>
              <a:ea typeface="Times New Roman"/>
              <a:cs typeface="Times New Roman"/>
              <a:sym typeface="Times New Roman"/>
            </a:endParaRPr>
          </a:p>
        </p:txBody>
      </p:sp>
      <p:pic>
        <p:nvPicPr>
          <p:cNvPr id="366" name="Google Shape;366;p26">
            <a:hlinkClick action="ppaction://hlinksldjump" r:id="rId4"/>
          </p:cNvPr>
          <p:cNvPicPr preferRelativeResize="0"/>
          <p:nvPr/>
        </p:nvPicPr>
        <p:blipFill rotWithShape="1">
          <a:blip r:embed="rId5">
            <a:alphaModFix/>
          </a:blip>
          <a:srcRect b="29214" l="26950" r="26862" t="29205"/>
          <a:stretch/>
        </p:blipFill>
        <p:spPr>
          <a:xfrm>
            <a:off x="6880275" y="613150"/>
            <a:ext cx="356250" cy="33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0" st="0"/>
                                            </p:txEl>
                                          </p:spTgt>
                                        </p:tgtEl>
                                        <p:attrNameLst>
                                          <p:attrName>style.visibility</p:attrName>
                                        </p:attrNameLst>
                                      </p:cBhvr>
                                      <p:to>
                                        <p:strVal val="visible"/>
                                      </p:to>
                                    </p:set>
                                    <p:animEffect filter="fade" transition="in">
                                      <p:cBhvr>
                                        <p:cTn dur="1000"/>
                                        <p:tgtEl>
                                          <p:spTgt spid="3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1" st="1"/>
                                            </p:txEl>
                                          </p:spTgt>
                                        </p:tgtEl>
                                        <p:attrNameLst>
                                          <p:attrName>style.visibility</p:attrName>
                                        </p:attrNameLst>
                                      </p:cBhvr>
                                      <p:to>
                                        <p:strVal val="visible"/>
                                      </p:to>
                                    </p:set>
                                    <p:animEffect filter="fade" transition="in">
                                      <p:cBhvr>
                                        <p:cTn dur="1000"/>
                                        <p:tgtEl>
                                          <p:spTgt spid="3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2" st="2"/>
                                            </p:txEl>
                                          </p:spTgt>
                                        </p:tgtEl>
                                        <p:attrNameLst>
                                          <p:attrName>style.visibility</p:attrName>
                                        </p:attrNameLst>
                                      </p:cBhvr>
                                      <p:to>
                                        <p:strVal val="visible"/>
                                      </p:to>
                                    </p:set>
                                    <p:animEffect filter="fade" transition="in">
                                      <p:cBhvr>
                                        <p:cTn dur="1000"/>
                                        <p:tgtEl>
                                          <p:spTgt spid="3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3" st="3"/>
                                            </p:txEl>
                                          </p:spTgt>
                                        </p:tgtEl>
                                        <p:attrNameLst>
                                          <p:attrName>style.visibility</p:attrName>
                                        </p:attrNameLst>
                                      </p:cBhvr>
                                      <p:to>
                                        <p:strVal val="visible"/>
                                      </p:to>
                                    </p:set>
                                    <p:animEffect filter="fade" transition="in">
                                      <p:cBhvr>
                                        <p:cTn dur="1000"/>
                                        <p:tgtEl>
                                          <p:spTgt spid="3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LcPeriod"/>
            </a:pPr>
            <a:r>
              <a:rPr lang="en"/>
              <a:t>Node-red overview								     Automation</a:t>
            </a:r>
            <a:endParaRPr/>
          </a:p>
        </p:txBody>
      </p:sp>
      <p:sp>
        <p:nvSpPr>
          <p:cNvPr id="372" name="Google Shape;37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04958" lvl="0" marL="457200" rtl="0" algn="just">
              <a:lnSpc>
                <a:spcPct val="150000"/>
              </a:lnSpc>
              <a:spcBef>
                <a:spcPts val="0"/>
              </a:spcBef>
              <a:spcAft>
                <a:spcPts val="0"/>
              </a:spcAft>
              <a:buSzPct val="100000"/>
              <a:buChar char="➢"/>
            </a:pPr>
            <a:r>
              <a:rPr lang="en"/>
              <a:t>F</a:t>
            </a:r>
            <a:r>
              <a:rPr lang="en"/>
              <a:t>low-based visual programming tool</a:t>
            </a:r>
            <a:endParaRPr/>
          </a:p>
          <a:p>
            <a:pPr indent="-304958" lvl="0" marL="457200" rtl="0" algn="just">
              <a:lnSpc>
                <a:spcPct val="150000"/>
              </a:lnSpc>
              <a:spcBef>
                <a:spcPts val="0"/>
              </a:spcBef>
              <a:spcAft>
                <a:spcPts val="0"/>
              </a:spcAft>
              <a:buSzPct val="100000"/>
              <a:buChar char="➢"/>
            </a:pPr>
            <a:r>
              <a:rPr lang="en"/>
              <a:t>A Node-red flow contains nodes, which</a:t>
            </a:r>
            <a:endParaRPr/>
          </a:p>
          <a:p>
            <a:pPr indent="-304958" lvl="1" marL="914400" rtl="0" algn="just">
              <a:lnSpc>
                <a:spcPct val="150000"/>
              </a:lnSpc>
              <a:spcBef>
                <a:spcPts val="0"/>
              </a:spcBef>
              <a:spcAft>
                <a:spcPts val="0"/>
              </a:spcAft>
              <a:buSzPct val="100000"/>
              <a:buChar char="○"/>
            </a:pPr>
            <a:r>
              <a:rPr lang="en"/>
              <a:t>Have inputs</a:t>
            </a:r>
            <a:endParaRPr/>
          </a:p>
          <a:p>
            <a:pPr indent="-304958" lvl="1" marL="914400" rtl="0" algn="just">
              <a:lnSpc>
                <a:spcPct val="150000"/>
              </a:lnSpc>
              <a:spcBef>
                <a:spcPts val="0"/>
              </a:spcBef>
              <a:spcAft>
                <a:spcPts val="0"/>
              </a:spcAft>
              <a:buSzPct val="100000"/>
              <a:buChar char="○"/>
            </a:pPr>
            <a:r>
              <a:rPr lang="en"/>
              <a:t>Have outputs</a:t>
            </a:r>
            <a:endParaRPr/>
          </a:p>
          <a:p>
            <a:pPr indent="-304958" lvl="1" marL="914400" rtl="0" algn="just">
              <a:lnSpc>
                <a:spcPct val="150000"/>
              </a:lnSpc>
              <a:spcBef>
                <a:spcPts val="0"/>
              </a:spcBef>
              <a:spcAft>
                <a:spcPts val="0"/>
              </a:spcAft>
              <a:buSzPct val="100000"/>
              <a:buChar char="○"/>
            </a:pPr>
            <a:r>
              <a:rPr lang="en"/>
              <a:t>Linked together</a:t>
            </a:r>
            <a:endParaRPr/>
          </a:p>
          <a:p>
            <a:pPr indent="-304958" lvl="0" marL="457200" rtl="0" algn="just">
              <a:lnSpc>
                <a:spcPct val="150000"/>
              </a:lnSpc>
              <a:spcBef>
                <a:spcPts val="0"/>
              </a:spcBef>
              <a:spcAft>
                <a:spcPts val="0"/>
              </a:spcAft>
              <a:buSzPct val="100000"/>
              <a:buChar char="➢"/>
            </a:pPr>
            <a:r>
              <a:rPr lang="en"/>
              <a:t>When input arrives, a node</a:t>
            </a:r>
            <a:endParaRPr/>
          </a:p>
          <a:p>
            <a:pPr indent="-304958" lvl="1" marL="914400" rtl="0" algn="just">
              <a:lnSpc>
                <a:spcPct val="150000"/>
              </a:lnSpc>
              <a:spcBef>
                <a:spcPts val="0"/>
              </a:spcBef>
              <a:spcAft>
                <a:spcPts val="0"/>
              </a:spcAft>
              <a:buSzPct val="100000"/>
              <a:buChar char="→"/>
            </a:pPr>
            <a:r>
              <a:rPr lang="en"/>
              <a:t>Perform function on input</a:t>
            </a:r>
            <a:endParaRPr/>
          </a:p>
          <a:p>
            <a:pPr indent="-304958" lvl="1" marL="914400" rtl="0" algn="just">
              <a:lnSpc>
                <a:spcPct val="150000"/>
              </a:lnSpc>
              <a:spcBef>
                <a:spcPts val="0"/>
              </a:spcBef>
              <a:spcAft>
                <a:spcPts val="0"/>
              </a:spcAft>
              <a:buSzPct val="100000"/>
              <a:buChar char="→"/>
            </a:pPr>
            <a:r>
              <a:rPr lang="en"/>
              <a:t>Send data to output</a:t>
            </a:r>
            <a:endParaRPr/>
          </a:p>
          <a:p>
            <a:pPr indent="-304958" lvl="1" marL="914400" rtl="0" algn="just">
              <a:lnSpc>
                <a:spcPct val="150000"/>
              </a:lnSpc>
              <a:spcBef>
                <a:spcPts val="0"/>
              </a:spcBef>
              <a:spcAft>
                <a:spcPts val="0"/>
              </a:spcAft>
              <a:buSzPct val="100000"/>
              <a:buChar char="→"/>
            </a:pPr>
            <a:r>
              <a:rPr lang="en"/>
              <a:t>T</a:t>
            </a:r>
            <a:r>
              <a:rPr lang="en"/>
              <a:t>rigger the next node</a:t>
            </a:r>
            <a:endParaRPr/>
          </a:p>
          <a:p>
            <a:pPr indent="-304958" lvl="0" marL="457200" rtl="0" algn="just">
              <a:lnSpc>
                <a:spcPct val="150000"/>
              </a:lnSpc>
              <a:spcBef>
                <a:spcPts val="0"/>
              </a:spcBef>
              <a:spcAft>
                <a:spcPts val="0"/>
              </a:spcAft>
              <a:buSzPct val="100000"/>
              <a:buChar char="➢"/>
            </a:pPr>
            <a:r>
              <a:rPr lang="en"/>
              <a:t>There are many types of built-in nodes</a:t>
            </a:r>
            <a:endParaRPr/>
          </a:p>
          <a:p>
            <a:pPr indent="-304958" lvl="1" marL="914400" rtl="0" algn="just">
              <a:lnSpc>
                <a:spcPct val="150000"/>
              </a:lnSpc>
              <a:spcBef>
                <a:spcPts val="0"/>
              </a:spcBef>
              <a:spcAft>
                <a:spcPts val="0"/>
              </a:spcAft>
              <a:buSzPct val="100000"/>
              <a:buChar char="○"/>
            </a:pPr>
            <a:r>
              <a:rPr lang="en"/>
              <a:t>There is the </a:t>
            </a:r>
            <a:r>
              <a:rPr i="1" lang="en"/>
              <a:t>function</a:t>
            </a:r>
            <a:r>
              <a:rPr lang="en"/>
              <a:t> node for scripting in Javascript</a:t>
            </a:r>
            <a:endParaRPr/>
          </a:p>
          <a:p>
            <a:pPr indent="-304958" lvl="1" marL="914400" rtl="0" algn="just">
              <a:lnSpc>
                <a:spcPct val="150000"/>
              </a:lnSpc>
              <a:spcBef>
                <a:spcPts val="0"/>
              </a:spcBef>
              <a:spcAft>
                <a:spcPts val="0"/>
              </a:spcAft>
              <a:buSzPct val="100000"/>
              <a:buChar char="○"/>
            </a:pPr>
            <a:r>
              <a:rPr lang="en"/>
              <a:t>Custom nodes can also be built </a:t>
            </a:r>
            <a:endParaRPr/>
          </a:p>
          <a:p>
            <a:pPr indent="-304958" lvl="1" marL="914400" rtl="0" algn="just">
              <a:lnSpc>
                <a:spcPct val="150000"/>
              </a:lnSpc>
              <a:spcBef>
                <a:spcPts val="0"/>
              </a:spcBef>
              <a:spcAft>
                <a:spcPts val="0"/>
              </a:spcAft>
              <a:buSzPct val="100000"/>
              <a:buChar char="○"/>
            </a:pPr>
            <a:r>
              <a:rPr lang="en"/>
              <a:t>A separate web UI for the end-user can also be built</a:t>
            </a:r>
            <a:endParaRPr/>
          </a:p>
        </p:txBody>
      </p:sp>
      <p:pic>
        <p:nvPicPr>
          <p:cNvPr id="373" name="Google Shape;373;p27"/>
          <p:cNvPicPr preferRelativeResize="0"/>
          <p:nvPr/>
        </p:nvPicPr>
        <p:blipFill>
          <a:blip r:embed="rId3">
            <a:alphaModFix/>
          </a:blip>
          <a:stretch>
            <a:fillRect/>
          </a:stretch>
        </p:blipFill>
        <p:spPr>
          <a:xfrm>
            <a:off x="3955500" y="1321625"/>
            <a:ext cx="4876800" cy="2247900"/>
          </a:xfrm>
          <a:prstGeom prst="rect">
            <a:avLst/>
          </a:prstGeom>
          <a:noFill/>
          <a:ln>
            <a:noFill/>
          </a:ln>
        </p:spPr>
      </p:pic>
      <p:sp>
        <p:nvSpPr>
          <p:cNvPr id="374" name="Google Shape;374;p27"/>
          <p:cNvSpPr txBox="1"/>
          <p:nvPr/>
        </p:nvSpPr>
        <p:spPr>
          <a:xfrm>
            <a:off x="5143350" y="3873425"/>
            <a:ext cx="2501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An example Node-red flow</a:t>
            </a:r>
            <a:endParaRPr sz="13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0" st="0"/>
                                            </p:txEl>
                                          </p:spTgt>
                                        </p:tgtEl>
                                        <p:attrNameLst>
                                          <p:attrName>style.visibility</p:attrName>
                                        </p:attrNameLst>
                                      </p:cBhvr>
                                      <p:to>
                                        <p:strVal val="visible"/>
                                      </p:to>
                                    </p:set>
                                    <p:animEffect filter="fade" transition="in">
                                      <p:cBhvr>
                                        <p:cTn dur="1000"/>
                                        <p:tgtEl>
                                          <p:spTgt spid="3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1" st="1"/>
                                            </p:txEl>
                                          </p:spTgt>
                                        </p:tgtEl>
                                        <p:attrNameLst>
                                          <p:attrName>style.visibility</p:attrName>
                                        </p:attrNameLst>
                                      </p:cBhvr>
                                      <p:to>
                                        <p:strVal val="visible"/>
                                      </p:to>
                                    </p:set>
                                    <p:animEffect filter="fade" transition="in">
                                      <p:cBhvr>
                                        <p:cTn dur="1000"/>
                                        <p:tgtEl>
                                          <p:spTgt spid="3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2" st="2"/>
                                            </p:txEl>
                                          </p:spTgt>
                                        </p:tgtEl>
                                        <p:attrNameLst>
                                          <p:attrName>style.visibility</p:attrName>
                                        </p:attrNameLst>
                                      </p:cBhvr>
                                      <p:to>
                                        <p:strVal val="visible"/>
                                      </p:to>
                                    </p:set>
                                    <p:animEffect filter="fade" transition="in">
                                      <p:cBhvr>
                                        <p:cTn dur="1000"/>
                                        <p:tgtEl>
                                          <p:spTgt spid="3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3" st="3"/>
                                            </p:txEl>
                                          </p:spTgt>
                                        </p:tgtEl>
                                        <p:attrNameLst>
                                          <p:attrName>style.visibility</p:attrName>
                                        </p:attrNameLst>
                                      </p:cBhvr>
                                      <p:to>
                                        <p:strVal val="visible"/>
                                      </p:to>
                                    </p:set>
                                    <p:animEffect filter="fade" transition="in">
                                      <p:cBhvr>
                                        <p:cTn dur="1000"/>
                                        <p:tgtEl>
                                          <p:spTgt spid="3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4" st="4"/>
                                            </p:txEl>
                                          </p:spTgt>
                                        </p:tgtEl>
                                        <p:attrNameLst>
                                          <p:attrName>style.visibility</p:attrName>
                                        </p:attrNameLst>
                                      </p:cBhvr>
                                      <p:to>
                                        <p:strVal val="visible"/>
                                      </p:to>
                                    </p:set>
                                    <p:animEffect filter="fade" transition="in">
                                      <p:cBhvr>
                                        <p:cTn dur="1000"/>
                                        <p:tgtEl>
                                          <p:spTgt spid="3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5" st="5"/>
                                            </p:txEl>
                                          </p:spTgt>
                                        </p:tgtEl>
                                        <p:attrNameLst>
                                          <p:attrName>style.visibility</p:attrName>
                                        </p:attrNameLst>
                                      </p:cBhvr>
                                      <p:to>
                                        <p:strVal val="visible"/>
                                      </p:to>
                                    </p:set>
                                    <p:animEffect filter="fade" transition="in">
                                      <p:cBhvr>
                                        <p:cTn dur="1000"/>
                                        <p:tgtEl>
                                          <p:spTgt spid="37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6" st="6"/>
                                            </p:txEl>
                                          </p:spTgt>
                                        </p:tgtEl>
                                        <p:attrNameLst>
                                          <p:attrName>style.visibility</p:attrName>
                                        </p:attrNameLst>
                                      </p:cBhvr>
                                      <p:to>
                                        <p:strVal val="visible"/>
                                      </p:to>
                                    </p:set>
                                    <p:animEffect filter="fade" transition="in">
                                      <p:cBhvr>
                                        <p:cTn dur="1000"/>
                                        <p:tgtEl>
                                          <p:spTgt spid="37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7" st="7"/>
                                            </p:txEl>
                                          </p:spTgt>
                                        </p:tgtEl>
                                        <p:attrNameLst>
                                          <p:attrName>style.visibility</p:attrName>
                                        </p:attrNameLst>
                                      </p:cBhvr>
                                      <p:to>
                                        <p:strVal val="visible"/>
                                      </p:to>
                                    </p:set>
                                    <p:animEffect filter="fade" transition="in">
                                      <p:cBhvr>
                                        <p:cTn dur="1000"/>
                                        <p:tgtEl>
                                          <p:spTgt spid="37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8" st="8"/>
                                            </p:txEl>
                                          </p:spTgt>
                                        </p:tgtEl>
                                        <p:attrNameLst>
                                          <p:attrName>style.visibility</p:attrName>
                                        </p:attrNameLst>
                                      </p:cBhvr>
                                      <p:to>
                                        <p:strVal val="visible"/>
                                      </p:to>
                                    </p:set>
                                    <p:animEffect filter="fade" transition="in">
                                      <p:cBhvr>
                                        <p:cTn dur="1000"/>
                                        <p:tgtEl>
                                          <p:spTgt spid="37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9" st="9"/>
                                            </p:txEl>
                                          </p:spTgt>
                                        </p:tgtEl>
                                        <p:attrNameLst>
                                          <p:attrName>style.visibility</p:attrName>
                                        </p:attrNameLst>
                                      </p:cBhvr>
                                      <p:to>
                                        <p:strVal val="visible"/>
                                      </p:to>
                                    </p:set>
                                    <p:animEffect filter="fade" transition="in">
                                      <p:cBhvr>
                                        <p:cTn dur="1000"/>
                                        <p:tgtEl>
                                          <p:spTgt spid="37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10" st="10"/>
                                            </p:txEl>
                                          </p:spTgt>
                                        </p:tgtEl>
                                        <p:attrNameLst>
                                          <p:attrName>style.visibility</p:attrName>
                                        </p:attrNameLst>
                                      </p:cBhvr>
                                      <p:to>
                                        <p:strVal val="visible"/>
                                      </p:to>
                                    </p:set>
                                    <p:animEffect filter="fade" transition="in">
                                      <p:cBhvr>
                                        <p:cTn dur="1000"/>
                                        <p:tgtEl>
                                          <p:spTgt spid="37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11" st="11"/>
                                            </p:txEl>
                                          </p:spTgt>
                                        </p:tgtEl>
                                        <p:attrNameLst>
                                          <p:attrName>style.visibility</p:attrName>
                                        </p:attrNameLst>
                                      </p:cBhvr>
                                      <p:to>
                                        <p:strVal val="visible"/>
                                      </p:to>
                                    </p:set>
                                    <p:animEffect filter="fade" transition="in">
                                      <p:cBhvr>
                                        <p:cTn dur="1000"/>
                                        <p:tgtEl>
                                          <p:spTgt spid="37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12" st="12"/>
                                            </p:txEl>
                                          </p:spTgt>
                                        </p:tgtEl>
                                        <p:attrNameLst>
                                          <p:attrName>style.visibility</p:attrName>
                                        </p:attrNameLst>
                                      </p:cBhvr>
                                      <p:to>
                                        <p:strVal val="visible"/>
                                      </p:to>
                                    </p:set>
                                    <p:animEffect filter="fade" transition="in">
                                      <p:cBhvr>
                                        <p:cTn dur="1000"/>
                                        <p:tgtEl>
                                          <p:spTgt spid="37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LcPeriod" startAt="2"/>
            </a:pPr>
            <a:r>
              <a:rPr lang="en"/>
              <a:t>Design</a:t>
            </a:r>
            <a:r>
              <a:rPr lang="en"/>
              <a:t> overview								   	     Automation</a:t>
            </a:r>
            <a:endParaRPr/>
          </a:p>
        </p:txBody>
      </p:sp>
      <p:sp>
        <p:nvSpPr>
          <p:cNvPr id="380" name="Google Shape;38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Our Node-red design contains 4 general classes of node</a:t>
            </a:r>
            <a:endParaRPr/>
          </a:p>
          <a:p>
            <a:pPr indent="-311150" lvl="1" marL="914400" rtl="0" algn="just">
              <a:lnSpc>
                <a:spcPct val="150000"/>
              </a:lnSpc>
              <a:spcBef>
                <a:spcPts val="0"/>
              </a:spcBef>
              <a:spcAft>
                <a:spcPts val="0"/>
              </a:spcAft>
              <a:buSzPts val="1300"/>
              <a:buChar char="○"/>
            </a:pPr>
            <a:r>
              <a:rPr lang="en"/>
              <a:t>MQTT endpoint nodes</a:t>
            </a:r>
            <a:endParaRPr/>
          </a:p>
          <a:p>
            <a:pPr indent="-311150" lvl="1" marL="914400" rtl="0" algn="just">
              <a:lnSpc>
                <a:spcPct val="150000"/>
              </a:lnSpc>
              <a:spcBef>
                <a:spcPts val="0"/>
              </a:spcBef>
              <a:spcAft>
                <a:spcPts val="0"/>
              </a:spcAft>
              <a:buSzPts val="1300"/>
              <a:buChar char="○"/>
            </a:pPr>
            <a:r>
              <a:rPr lang="en"/>
              <a:t>Automatic control rules nodes</a:t>
            </a:r>
            <a:endParaRPr/>
          </a:p>
          <a:p>
            <a:pPr indent="-311150" lvl="1" marL="914400" rtl="0" algn="just">
              <a:lnSpc>
                <a:spcPct val="150000"/>
              </a:lnSpc>
              <a:spcBef>
                <a:spcPts val="0"/>
              </a:spcBef>
              <a:spcAft>
                <a:spcPts val="0"/>
              </a:spcAft>
              <a:buSzPts val="1300"/>
              <a:buChar char="○"/>
            </a:pPr>
            <a:r>
              <a:rPr lang="en"/>
              <a:t>Enable/disable controller nodes</a:t>
            </a:r>
            <a:endParaRPr/>
          </a:p>
          <a:p>
            <a:pPr indent="-311150" lvl="1" marL="914400" rtl="0" algn="just">
              <a:lnSpc>
                <a:spcPct val="150000"/>
              </a:lnSpc>
              <a:spcBef>
                <a:spcPts val="0"/>
              </a:spcBef>
              <a:spcAft>
                <a:spcPts val="0"/>
              </a:spcAft>
              <a:buSzPts val="1300"/>
              <a:buChar char="○"/>
            </a:pPr>
            <a:r>
              <a:rPr lang="en"/>
              <a:t>End-user UI nodes</a:t>
            </a:r>
            <a:endParaRPr/>
          </a:p>
          <a:p>
            <a:pPr indent="-311150" lvl="0" marL="457200" rtl="0" algn="just">
              <a:lnSpc>
                <a:spcPct val="150000"/>
              </a:lnSpc>
              <a:spcBef>
                <a:spcPts val="0"/>
              </a:spcBef>
              <a:spcAft>
                <a:spcPts val="0"/>
              </a:spcAft>
              <a:buSzPts val="1300"/>
              <a:buChar char="➢"/>
            </a:pPr>
            <a:r>
              <a:rPr lang="en"/>
              <a:t>Next is a capture of the whole RPi automation controller flow</a:t>
            </a:r>
            <a:endParaRPr/>
          </a:p>
        </p:txBody>
      </p:sp>
      <p:pic>
        <p:nvPicPr>
          <p:cNvPr id="381" name="Google Shape;381;p28"/>
          <p:cNvPicPr preferRelativeResize="0"/>
          <p:nvPr/>
        </p:nvPicPr>
        <p:blipFill>
          <a:blip r:embed="rId3">
            <a:alphaModFix/>
          </a:blip>
          <a:stretch>
            <a:fillRect/>
          </a:stretch>
        </p:blipFill>
        <p:spPr>
          <a:xfrm>
            <a:off x="1168975" y="0"/>
            <a:ext cx="680605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0" st="0"/>
                                            </p:txEl>
                                          </p:spTgt>
                                        </p:tgtEl>
                                        <p:attrNameLst>
                                          <p:attrName>style.visibility</p:attrName>
                                        </p:attrNameLst>
                                      </p:cBhvr>
                                      <p:to>
                                        <p:strVal val="visible"/>
                                      </p:to>
                                    </p:set>
                                    <p:animEffect filter="fade" transition="in">
                                      <p:cBhvr>
                                        <p:cTn dur="1000"/>
                                        <p:tgtEl>
                                          <p:spTgt spid="3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1" st="1"/>
                                            </p:txEl>
                                          </p:spTgt>
                                        </p:tgtEl>
                                        <p:attrNameLst>
                                          <p:attrName>style.visibility</p:attrName>
                                        </p:attrNameLst>
                                      </p:cBhvr>
                                      <p:to>
                                        <p:strVal val="visible"/>
                                      </p:to>
                                    </p:set>
                                    <p:animEffect filter="fade" transition="in">
                                      <p:cBhvr>
                                        <p:cTn dur="1000"/>
                                        <p:tgtEl>
                                          <p:spTgt spid="3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2" st="2"/>
                                            </p:txEl>
                                          </p:spTgt>
                                        </p:tgtEl>
                                        <p:attrNameLst>
                                          <p:attrName>style.visibility</p:attrName>
                                        </p:attrNameLst>
                                      </p:cBhvr>
                                      <p:to>
                                        <p:strVal val="visible"/>
                                      </p:to>
                                    </p:set>
                                    <p:animEffect filter="fade" transition="in">
                                      <p:cBhvr>
                                        <p:cTn dur="1000"/>
                                        <p:tgtEl>
                                          <p:spTgt spid="3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3" st="3"/>
                                            </p:txEl>
                                          </p:spTgt>
                                        </p:tgtEl>
                                        <p:attrNameLst>
                                          <p:attrName>style.visibility</p:attrName>
                                        </p:attrNameLst>
                                      </p:cBhvr>
                                      <p:to>
                                        <p:strVal val="visible"/>
                                      </p:to>
                                    </p:set>
                                    <p:animEffect filter="fade" transition="in">
                                      <p:cBhvr>
                                        <p:cTn dur="1000"/>
                                        <p:tgtEl>
                                          <p:spTgt spid="3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4" st="4"/>
                                            </p:txEl>
                                          </p:spTgt>
                                        </p:tgtEl>
                                        <p:attrNameLst>
                                          <p:attrName>style.visibility</p:attrName>
                                        </p:attrNameLst>
                                      </p:cBhvr>
                                      <p:to>
                                        <p:strVal val="visible"/>
                                      </p:to>
                                    </p:set>
                                    <p:animEffect filter="fade" transition="in">
                                      <p:cBhvr>
                                        <p:cTn dur="1000"/>
                                        <p:tgtEl>
                                          <p:spTgt spid="38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5" st="5"/>
                                            </p:txEl>
                                          </p:spTgt>
                                        </p:tgtEl>
                                        <p:attrNameLst>
                                          <p:attrName>style.visibility</p:attrName>
                                        </p:attrNameLst>
                                      </p:cBhvr>
                                      <p:to>
                                        <p:strVal val="visible"/>
                                      </p:to>
                                    </p:set>
                                    <p:animEffect filter="fade" transition="in">
                                      <p:cBhvr>
                                        <p:cTn dur="1000"/>
                                        <p:tgtEl>
                                          <p:spTgt spid="38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79"/>
                                        </p:tgtEl>
                                      </p:cBhvr>
                                    </p:animEffect>
                                    <p:set>
                                      <p:cBhvr>
                                        <p:cTn dur="1" fill="hold">
                                          <p:stCondLst>
                                            <p:cond delay="1000"/>
                                          </p:stCondLst>
                                        </p:cTn>
                                        <p:tgtEl>
                                          <p:spTgt spid="3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80"/>
                                        </p:tgtEl>
                                      </p:cBhvr>
                                    </p:animEffect>
                                    <p:set>
                                      <p:cBhvr>
                                        <p:cTn dur="1" fill="hold">
                                          <p:stCondLst>
                                            <p:cond delay="1000"/>
                                          </p:stCondLst>
                                        </p:cTn>
                                        <p:tgtEl>
                                          <p:spTgt spid="38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9"/>
          <p:cNvSpPr txBox="1"/>
          <p:nvPr>
            <p:ph idx="1" type="body"/>
          </p:nvPr>
        </p:nvSpPr>
        <p:spPr>
          <a:xfrm>
            <a:off x="311700" y="1778450"/>
            <a:ext cx="8520600" cy="1458600"/>
          </a:xfrm>
          <a:prstGeom prst="rect">
            <a:avLst/>
          </a:prstGeom>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sz="1200"/>
              <a:t>According to the reference chart</a:t>
            </a:r>
            <a:endParaRPr sz="1200"/>
          </a:p>
          <a:p>
            <a:pPr indent="-304800" lvl="1" marL="914400" rtl="0" algn="just">
              <a:lnSpc>
                <a:spcPct val="115000"/>
              </a:lnSpc>
              <a:spcBef>
                <a:spcPts val="0"/>
              </a:spcBef>
              <a:spcAft>
                <a:spcPts val="0"/>
              </a:spcAft>
              <a:buSzPts val="1200"/>
              <a:buChar char="○"/>
            </a:pPr>
            <a:r>
              <a:rPr lang="en" sz="1200"/>
              <a:t>Dew point </a:t>
            </a:r>
            <a:r>
              <a:rPr b="1" lang="en" sz="1200"/>
              <a:t>&lt;</a:t>
            </a:r>
            <a:r>
              <a:rPr lang="en" sz="1200"/>
              <a:t> 10: </a:t>
            </a:r>
            <a:r>
              <a:rPr i="1" lang="en" sz="1200"/>
              <a:t>Dry</a:t>
            </a:r>
            <a:endParaRPr i="1" sz="1200"/>
          </a:p>
          <a:p>
            <a:pPr indent="-304800" lvl="1" marL="914400" rtl="0" algn="just">
              <a:lnSpc>
                <a:spcPct val="115000"/>
              </a:lnSpc>
              <a:spcBef>
                <a:spcPts val="0"/>
              </a:spcBef>
              <a:spcAft>
                <a:spcPts val="0"/>
              </a:spcAft>
              <a:buSzPts val="1200"/>
              <a:buChar char="○"/>
            </a:pPr>
            <a:r>
              <a:rPr lang="en" sz="1200"/>
              <a:t>10  ≤ Dew point </a:t>
            </a:r>
            <a:r>
              <a:rPr b="1" lang="en" sz="1200"/>
              <a:t>&lt;</a:t>
            </a:r>
            <a:r>
              <a:rPr lang="en" sz="1200"/>
              <a:t> 16: </a:t>
            </a:r>
            <a:r>
              <a:rPr i="1" lang="en" sz="1200"/>
              <a:t>Comfortable</a:t>
            </a:r>
            <a:endParaRPr i="1" sz="1200"/>
          </a:p>
          <a:p>
            <a:pPr indent="-304800" lvl="1" marL="914400" rtl="0" algn="just">
              <a:lnSpc>
                <a:spcPct val="115000"/>
              </a:lnSpc>
              <a:spcBef>
                <a:spcPts val="0"/>
              </a:spcBef>
              <a:spcAft>
                <a:spcPts val="0"/>
              </a:spcAft>
              <a:buSzPts val="1200"/>
              <a:buChar char="○"/>
            </a:pPr>
            <a:r>
              <a:rPr lang="en" sz="1200"/>
              <a:t>16  ≤ Dew point </a:t>
            </a:r>
            <a:r>
              <a:rPr b="1" lang="en" sz="1200"/>
              <a:t>&lt;</a:t>
            </a:r>
            <a:r>
              <a:rPr lang="en" sz="1200"/>
              <a:t> 19: </a:t>
            </a:r>
            <a:r>
              <a:rPr i="1" lang="en" sz="1200"/>
              <a:t>Alright</a:t>
            </a:r>
            <a:endParaRPr i="1" sz="1200"/>
          </a:p>
          <a:p>
            <a:pPr indent="-304800" lvl="1" marL="914400" rtl="0" algn="just">
              <a:lnSpc>
                <a:spcPct val="115000"/>
              </a:lnSpc>
              <a:spcBef>
                <a:spcPts val="0"/>
              </a:spcBef>
              <a:spcAft>
                <a:spcPts val="0"/>
              </a:spcAft>
              <a:buSzPts val="1200"/>
              <a:buChar char="○"/>
            </a:pPr>
            <a:r>
              <a:rPr lang="en" sz="1200"/>
              <a:t>19  ≤ Dew point </a:t>
            </a:r>
            <a:r>
              <a:rPr b="1" lang="en" sz="1200"/>
              <a:t>&lt;</a:t>
            </a:r>
            <a:r>
              <a:rPr lang="en" sz="1200"/>
              <a:t> 22: </a:t>
            </a:r>
            <a:r>
              <a:rPr i="1" lang="en" sz="1200"/>
              <a:t>Uncomfortable</a:t>
            </a:r>
            <a:endParaRPr i="1" sz="1200"/>
          </a:p>
          <a:p>
            <a:pPr indent="-304800" lvl="1" marL="914400" rtl="0" algn="just">
              <a:lnSpc>
                <a:spcPct val="115000"/>
              </a:lnSpc>
              <a:spcBef>
                <a:spcPts val="0"/>
              </a:spcBef>
              <a:spcAft>
                <a:spcPts val="0"/>
              </a:spcAft>
              <a:buSzPts val="1200"/>
              <a:buChar char="○"/>
            </a:pPr>
            <a:r>
              <a:rPr lang="en" sz="1200"/>
              <a:t>Dew point  ≤ 22: </a:t>
            </a:r>
            <a:r>
              <a:rPr i="1" lang="en" sz="1200"/>
              <a:t>Very uncomfortable</a:t>
            </a:r>
            <a:endParaRPr i="1" sz="1200"/>
          </a:p>
        </p:txBody>
      </p:sp>
      <p:sp>
        <p:nvSpPr>
          <p:cNvPr id="387" name="Google Shape;38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LcPeriod" startAt="3"/>
            </a:pPr>
            <a:r>
              <a:rPr lang="en"/>
              <a:t>Heuristic selection</a:t>
            </a:r>
            <a:r>
              <a:rPr lang="en"/>
              <a:t>								     Automation</a:t>
            </a:r>
            <a:endParaRPr/>
          </a:p>
        </p:txBody>
      </p:sp>
      <p:sp>
        <p:nvSpPr>
          <p:cNvPr id="388" name="Google Shape;388;p29"/>
          <p:cNvSpPr txBox="1"/>
          <p:nvPr>
            <p:ph idx="1" type="body"/>
          </p:nvPr>
        </p:nvSpPr>
        <p:spPr>
          <a:xfrm>
            <a:off x="311700" y="1152475"/>
            <a:ext cx="8520600" cy="884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Temperature and humidity together affect how </a:t>
            </a:r>
            <a:r>
              <a:rPr lang="en" sz="1200"/>
              <a:t>comfortable</a:t>
            </a:r>
            <a:r>
              <a:rPr lang="en" sz="1200"/>
              <a:t> the air feels</a:t>
            </a:r>
            <a:endParaRPr sz="1200"/>
          </a:p>
          <a:p>
            <a:pPr indent="-304800" lvl="0" marL="457200" rtl="0" algn="l">
              <a:spcBef>
                <a:spcPts val="0"/>
              </a:spcBef>
              <a:spcAft>
                <a:spcPts val="0"/>
              </a:spcAft>
              <a:buSzPts val="1200"/>
              <a:buChar char="➢"/>
            </a:pPr>
            <a:r>
              <a:rPr lang="en" sz="1200"/>
              <a:t>The dew point temperature can be computed using a formula</a:t>
            </a:r>
            <a:endParaRPr sz="1200"/>
          </a:p>
          <a:p>
            <a:pPr indent="-304800" lvl="0" marL="457200" rtl="0" algn="l">
              <a:spcBef>
                <a:spcPts val="0"/>
              </a:spcBef>
              <a:spcAft>
                <a:spcPts val="0"/>
              </a:spcAft>
              <a:buSzPts val="1200"/>
              <a:buChar char="➢"/>
            </a:pPr>
            <a:r>
              <a:rPr lang="en" sz="1200"/>
              <a:t>Comfort level heuristic can be derived from the dew point value</a:t>
            </a:r>
            <a:endParaRPr sz="1200"/>
          </a:p>
        </p:txBody>
      </p:sp>
      <p:pic>
        <p:nvPicPr>
          <p:cNvPr id="389" name="Google Shape;389;p29"/>
          <p:cNvPicPr preferRelativeResize="0"/>
          <p:nvPr/>
        </p:nvPicPr>
        <p:blipFill>
          <a:blip r:embed="rId3">
            <a:alphaModFix/>
          </a:blip>
          <a:stretch>
            <a:fillRect/>
          </a:stretch>
        </p:blipFill>
        <p:spPr>
          <a:xfrm>
            <a:off x="1483925" y="3237050"/>
            <a:ext cx="2835725" cy="1257950"/>
          </a:xfrm>
          <a:prstGeom prst="rect">
            <a:avLst/>
          </a:prstGeom>
          <a:noFill/>
          <a:ln>
            <a:noFill/>
          </a:ln>
        </p:spPr>
      </p:pic>
      <p:sp>
        <p:nvSpPr>
          <p:cNvPr id="390" name="Google Shape;390;p29"/>
          <p:cNvSpPr txBox="1"/>
          <p:nvPr/>
        </p:nvSpPr>
        <p:spPr>
          <a:xfrm>
            <a:off x="1974025" y="4620250"/>
            <a:ext cx="1855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The dew point formula</a:t>
            </a:r>
            <a:endParaRPr sz="1300">
              <a:latin typeface="Times New Roman"/>
              <a:ea typeface="Times New Roman"/>
              <a:cs typeface="Times New Roman"/>
              <a:sym typeface="Times New Roman"/>
            </a:endParaRPr>
          </a:p>
        </p:txBody>
      </p:sp>
      <p:pic>
        <p:nvPicPr>
          <p:cNvPr id="391" name="Google Shape;391;p29"/>
          <p:cNvPicPr preferRelativeResize="0"/>
          <p:nvPr/>
        </p:nvPicPr>
        <p:blipFill>
          <a:blip r:embed="rId4">
            <a:alphaModFix/>
          </a:blip>
          <a:stretch>
            <a:fillRect/>
          </a:stretch>
        </p:blipFill>
        <p:spPr>
          <a:xfrm>
            <a:off x="5489750" y="1152475"/>
            <a:ext cx="3342550" cy="3342525"/>
          </a:xfrm>
          <a:prstGeom prst="rect">
            <a:avLst/>
          </a:prstGeom>
          <a:noFill/>
          <a:ln>
            <a:noFill/>
          </a:ln>
        </p:spPr>
      </p:pic>
      <p:sp>
        <p:nvSpPr>
          <p:cNvPr id="392" name="Google Shape;392;p29"/>
          <p:cNvSpPr txBox="1"/>
          <p:nvPr/>
        </p:nvSpPr>
        <p:spPr>
          <a:xfrm>
            <a:off x="5878400" y="4620250"/>
            <a:ext cx="2757000" cy="38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600"/>
              </a:spcAft>
              <a:buNone/>
            </a:pPr>
            <a:r>
              <a:rPr lang="en" sz="1300">
                <a:solidFill>
                  <a:schemeClr val="dk1"/>
                </a:solidFill>
                <a:latin typeface="Times New Roman"/>
                <a:ea typeface="Times New Roman"/>
                <a:cs typeface="Times New Roman"/>
                <a:sym typeface="Times New Roman"/>
              </a:rPr>
              <a:t>Dew point and comfortability chart</a:t>
            </a:r>
            <a:endParaRPr sz="13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animEffect filter="fade" transition="in">
                                      <p:cBhvr>
                                        <p:cTn dur="1000"/>
                                        <p:tgtEl>
                                          <p:spTgt spid="3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1" st="1"/>
                                            </p:txEl>
                                          </p:spTgt>
                                        </p:tgtEl>
                                        <p:attrNameLst>
                                          <p:attrName>style.visibility</p:attrName>
                                        </p:attrNameLst>
                                      </p:cBhvr>
                                      <p:to>
                                        <p:strVal val="visible"/>
                                      </p:to>
                                    </p:set>
                                    <p:animEffect filter="fade" transition="in">
                                      <p:cBhvr>
                                        <p:cTn dur="1000"/>
                                        <p:tgtEl>
                                          <p:spTgt spid="3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2" st="2"/>
                                            </p:txEl>
                                          </p:spTgt>
                                        </p:tgtEl>
                                        <p:attrNameLst>
                                          <p:attrName>style.visibility</p:attrName>
                                        </p:attrNameLst>
                                      </p:cBhvr>
                                      <p:to>
                                        <p:strVal val="visible"/>
                                      </p:to>
                                    </p:set>
                                    <p:animEffect filter="fade" transition="in">
                                      <p:cBhvr>
                                        <p:cTn dur="1000"/>
                                        <p:tgtEl>
                                          <p:spTgt spid="3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0" st="0"/>
                                            </p:txEl>
                                          </p:spTgt>
                                        </p:tgtEl>
                                        <p:attrNameLst>
                                          <p:attrName>style.visibility</p:attrName>
                                        </p:attrNameLst>
                                      </p:cBhvr>
                                      <p:to>
                                        <p:strVal val="visible"/>
                                      </p:to>
                                    </p:set>
                                    <p:animEffect filter="fade" transition="in">
                                      <p:cBhvr>
                                        <p:cTn dur="1000"/>
                                        <p:tgtEl>
                                          <p:spTgt spid="3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1" st="1"/>
                                            </p:txEl>
                                          </p:spTgt>
                                        </p:tgtEl>
                                        <p:attrNameLst>
                                          <p:attrName>style.visibility</p:attrName>
                                        </p:attrNameLst>
                                      </p:cBhvr>
                                      <p:to>
                                        <p:strVal val="visible"/>
                                      </p:to>
                                    </p:set>
                                    <p:animEffect filter="fade" transition="in">
                                      <p:cBhvr>
                                        <p:cTn dur="1000"/>
                                        <p:tgtEl>
                                          <p:spTgt spid="3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2" st="2"/>
                                            </p:txEl>
                                          </p:spTgt>
                                        </p:tgtEl>
                                        <p:attrNameLst>
                                          <p:attrName>style.visibility</p:attrName>
                                        </p:attrNameLst>
                                      </p:cBhvr>
                                      <p:to>
                                        <p:strVal val="visible"/>
                                      </p:to>
                                    </p:set>
                                    <p:animEffect filter="fade" transition="in">
                                      <p:cBhvr>
                                        <p:cTn dur="1000"/>
                                        <p:tgtEl>
                                          <p:spTgt spid="3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3" st="3"/>
                                            </p:txEl>
                                          </p:spTgt>
                                        </p:tgtEl>
                                        <p:attrNameLst>
                                          <p:attrName>style.visibility</p:attrName>
                                        </p:attrNameLst>
                                      </p:cBhvr>
                                      <p:to>
                                        <p:strVal val="visible"/>
                                      </p:to>
                                    </p:set>
                                    <p:animEffect filter="fade" transition="in">
                                      <p:cBhvr>
                                        <p:cTn dur="1000"/>
                                        <p:tgtEl>
                                          <p:spTgt spid="3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4" st="4"/>
                                            </p:txEl>
                                          </p:spTgt>
                                        </p:tgtEl>
                                        <p:attrNameLst>
                                          <p:attrName>style.visibility</p:attrName>
                                        </p:attrNameLst>
                                      </p:cBhvr>
                                      <p:to>
                                        <p:strVal val="visible"/>
                                      </p:to>
                                    </p:set>
                                    <p:animEffect filter="fade" transition="in">
                                      <p:cBhvr>
                                        <p:cTn dur="1000"/>
                                        <p:tgtEl>
                                          <p:spTgt spid="3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5" st="5"/>
                                            </p:txEl>
                                          </p:spTgt>
                                        </p:tgtEl>
                                        <p:attrNameLst>
                                          <p:attrName>style.visibility</p:attrName>
                                        </p:attrNameLst>
                                      </p:cBhvr>
                                      <p:to>
                                        <p:strVal val="visible"/>
                                      </p:to>
                                    </p:set>
                                    <p:animEffect filter="fade" transition="in">
                                      <p:cBhvr>
                                        <p:cTn dur="1000"/>
                                        <p:tgtEl>
                                          <p:spTgt spid="38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LcPeriod" startAt="3"/>
            </a:pPr>
            <a:r>
              <a:rPr lang="en"/>
              <a:t>Automatic control rules</a:t>
            </a:r>
            <a:r>
              <a:rPr lang="en"/>
              <a:t>							     Automation</a:t>
            </a:r>
            <a:endParaRPr/>
          </a:p>
        </p:txBody>
      </p:sp>
      <p:sp>
        <p:nvSpPr>
          <p:cNvPr id="398" name="Google Shape;398;p30"/>
          <p:cNvSpPr txBox="1"/>
          <p:nvPr>
            <p:ph idx="1" type="body"/>
          </p:nvPr>
        </p:nvSpPr>
        <p:spPr>
          <a:xfrm>
            <a:off x="311700" y="1159900"/>
            <a:ext cx="5047200" cy="3416400"/>
          </a:xfrm>
          <a:prstGeom prst="rect">
            <a:avLst/>
          </a:prstGeom>
        </p:spPr>
        <p:txBody>
          <a:bodyPr anchorCtr="0" anchor="t" bIns="91425" lIns="91425" spcFirstLastPara="1" rIns="91425" wrap="square" tIns="91425">
            <a:normAutofit/>
          </a:bodyPr>
          <a:lstStyle/>
          <a:p>
            <a:pPr indent="-311150" lvl="0" marL="457200" rtl="0" algn="just">
              <a:lnSpc>
                <a:spcPct val="150000"/>
              </a:lnSpc>
              <a:spcBef>
                <a:spcPts val="0"/>
              </a:spcBef>
              <a:spcAft>
                <a:spcPts val="0"/>
              </a:spcAft>
              <a:buSzPts val="1300"/>
              <a:buChar char="➢"/>
            </a:pPr>
            <a:r>
              <a:rPr lang="en"/>
              <a:t>The fan and AC have 4 </a:t>
            </a:r>
            <a:r>
              <a:rPr lang="en"/>
              <a:t>possible</a:t>
            </a:r>
            <a:r>
              <a:rPr lang="en"/>
              <a:t> power level states</a:t>
            </a:r>
            <a:endParaRPr/>
          </a:p>
          <a:p>
            <a:pPr indent="-311150" lvl="0" marL="457200" rtl="0" algn="just">
              <a:lnSpc>
                <a:spcPct val="150000"/>
              </a:lnSpc>
              <a:spcBef>
                <a:spcPts val="0"/>
              </a:spcBef>
              <a:spcAft>
                <a:spcPts val="0"/>
              </a:spcAft>
              <a:buSzPts val="1300"/>
              <a:buChar char="➢"/>
            </a:pPr>
            <a:r>
              <a:rPr lang="en"/>
              <a:t>Power state is </a:t>
            </a:r>
            <a:r>
              <a:rPr lang="en"/>
              <a:t>raised or lowered</a:t>
            </a:r>
            <a:r>
              <a:rPr lang="en"/>
              <a:t> one level at a time to keep the comfortability heuristic in the </a:t>
            </a:r>
            <a:r>
              <a:rPr i="1" lang="en"/>
              <a:t>comfortable</a:t>
            </a:r>
            <a:r>
              <a:rPr lang="en"/>
              <a:t> state</a:t>
            </a:r>
            <a:endParaRPr/>
          </a:p>
          <a:p>
            <a:pPr indent="-311150" lvl="0" marL="457200" rtl="0" algn="just">
              <a:lnSpc>
                <a:spcPct val="150000"/>
              </a:lnSpc>
              <a:spcBef>
                <a:spcPts val="0"/>
              </a:spcBef>
              <a:spcAft>
                <a:spcPts val="0"/>
              </a:spcAft>
              <a:buSzPts val="1300"/>
              <a:buChar char="➢"/>
            </a:pPr>
            <a:r>
              <a:rPr lang="en"/>
              <a:t>After the power state is changed, it would take some time for the changes to be reflected by the DHT22 sensor </a:t>
            </a:r>
            <a:endParaRPr/>
          </a:p>
          <a:p>
            <a:pPr indent="-311150" lvl="0" marL="457200" rtl="0" algn="just">
              <a:lnSpc>
                <a:spcPct val="150000"/>
              </a:lnSpc>
              <a:spcBef>
                <a:spcPts val="0"/>
              </a:spcBef>
              <a:spcAft>
                <a:spcPts val="0"/>
              </a:spcAft>
              <a:buSzPts val="1300"/>
              <a:buChar char="➢"/>
            </a:pPr>
            <a:r>
              <a:rPr lang="en"/>
              <a:t>Additional rules</a:t>
            </a:r>
            <a:endParaRPr/>
          </a:p>
          <a:p>
            <a:pPr indent="-311150" lvl="1" marL="914400" rtl="0" algn="just">
              <a:lnSpc>
                <a:spcPct val="150000"/>
              </a:lnSpc>
              <a:spcBef>
                <a:spcPts val="0"/>
              </a:spcBef>
              <a:spcAft>
                <a:spcPts val="0"/>
              </a:spcAft>
              <a:buSzPts val="1300"/>
              <a:buChar char="○"/>
            </a:pPr>
            <a:r>
              <a:rPr lang="en"/>
              <a:t>When human is NOT present, keep at level 0</a:t>
            </a:r>
            <a:endParaRPr/>
          </a:p>
          <a:p>
            <a:pPr indent="-311150" lvl="1" marL="914400" rtl="0" algn="just">
              <a:lnSpc>
                <a:spcPct val="150000"/>
              </a:lnSpc>
              <a:spcBef>
                <a:spcPts val="0"/>
              </a:spcBef>
              <a:spcAft>
                <a:spcPts val="0"/>
              </a:spcAft>
              <a:buSzPts val="1300"/>
              <a:buChar char="○"/>
            </a:pPr>
            <a:r>
              <a:rPr lang="en"/>
              <a:t>When lighting is OFF, keep at level 0 or 2</a:t>
            </a:r>
            <a:endParaRPr/>
          </a:p>
          <a:p>
            <a:pPr indent="-311150" lvl="0" marL="457200" rtl="0" algn="just">
              <a:lnSpc>
                <a:spcPct val="150000"/>
              </a:lnSpc>
              <a:spcBef>
                <a:spcPts val="0"/>
              </a:spcBef>
              <a:spcAft>
                <a:spcPts val="0"/>
              </a:spcAft>
              <a:buSzPts val="1300"/>
              <a:buChar char="➢"/>
            </a:pPr>
            <a:r>
              <a:rPr lang="en"/>
              <a:t>The user can also opt for a warmer or cooler preference</a:t>
            </a:r>
            <a:endParaRPr/>
          </a:p>
        </p:txBody>
      </p:sp>
      <p:graphicFrame>
        <p:nvGraphicFramePr>
          <p:cNvPr id="399" name="Google Shape;399;p30"/>
          <p:cNvGraphicFramePr/>
          <p:nvPr/>
        </p:nvGraphicFramePr>
        <p:xfrm>
          <a:off x="5580250" y="1159900"/>
          <a:ext cx="3000000" cy="3000000"/>
        </p:xfrm>
        <a:graphic>
          <a:graphicData uri="http://schemas.openxmlformats.org/drawingml/2006/table">
            <a:tbl>
              <a:tblPr>
                <a:noFill/>
                <a:tableStyleId>{910397A4-E8EF-4431-BB93-92A846F753DC}</a:tableStyleId>
              </a:tblPr>
              <a:tblGrid>
                <a:gridCol w="1033725"/>
                <a:gridCol w="1033725"/>
                <a:gridCol w="1033725"/>
              </a:tblGrid>
              <a:tr h="360025">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Level</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AC</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Fan</a:t>
                      </a:r>
                      <a:endParaRPr sz="1300">
                        <a:latin typeface="Times New Roman"/>
                        <a:ea typeface="Times New Roman"/>
                        <a:cs typeface="Times New Roman"/>
                        <a:sym typeface="Times New Roman"/>
                      </a:endParaRPr>
                    </a:p>
                  </a:txBody>
                  <a:tcPr marT="91425" marB="91425" marR="91425" marL="91425"/>
                </a:tc>
              </a:tr>
              <a:tr h="360025">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3</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ON</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ON</a:t>
                      </a:r>
                      <a:endParaRPr sz="1300">
                        <a:latin typeface="Times New Roman"/>
                        <a:ea typeface="Times New Roman"/>
                        <a:cs typeface="Times New Roman"/>
                        <a:sym typeface="Times New Roman"/>
                      </a:endParaRPr>
                    </a:p>
                  </a:txBody>
                  <a:tcPr marT="91425" marB="91425" marR="91425" marL="91425"/>
                </a:tc>
              </a:tr>
              <a:tr h="360025">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2</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ON</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OFF</a:t>
                      </a:r>
                      <a:endParaRPr sz="1300">
                        <a:latin typeface="Times New Roman"/>
                        <a:ea typeface="Times New Roman"/>
                        <a:cs typeface="Times New Roman"/>
                        <a:sym typeface="Times New Roman"/>
                      </a:endParaRPr>
                    </a:p>
                  </a:txBody>
                  <a:tcPr marT="91425" marB="91425" marR="91425" marL="91425"/>
                </a:tc>
              </a:tr>
              <a:tr h="360025">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OFF</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ON</a:t>
                      </a:r>
                      <a:endParaRPr sz="1300">
                        <a:latin typeface="Times New Roman"/>
                        <a:ea typeface="Times New Roman"/>
                        <a:cs typeface="Times New Roman"/>
                        <a:sym typeface="Times New Roman"/>
                      </a:endParaRPr>
                    </a:p>
                  </a:txBody>
                  <a:tcPr marT="91425" marB="91425" marR="91425" marL="91425"/>
                </a:tc>
              </a:tr>
              <a:tr h="360025">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OFF</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OFF</a:t>
                      </a:r>
                      <a:endParaRPr sz="1300">
                        <a:latin typeface="Times New Roman"/>
                        <a:ea typeface="Times New Roman"/>
                        <a:cs typeface="Times New Roman"/>
                        <a:sym typeface="Times New Roman"/>
                      </a:endParaRPr>
                    </a:p>
                  </a:txBody>
                  <a:tcPr marT="91425" marB="91425" marR="91425" marL="91425"/>
                </a:tc>
              </a:tr>
            </a:tbl>
          </a:graphicData>
        </a:graphic>
      </p:graphicFrame>
      <p:sp>
        <p:nvSpPr>
          <p:cNvPr id="400" name="Google Shape;400;p30"/>
          <p:cNvSpPr txBox="1"/>
          <p:nvPr/>
        </p:nvSpPr>
        <p:spPr>
          <a:xfrm>
            <a:off x="6221688" y="3206925"/>
            <a:ext cx="1818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Possible power states</a:t>
            </a:r>
            <a:endParaRPr sz="1300">
              <a:latin typeface="Times New Roman"/>
              <a:ea typeface="Times New Roman"/>
              <a:cs typeface="Times New Roman"/>
              <a:sym typeface="Times New Roman"/>
            </a:endParaRPr>
          </a:p>
        </p:txBody>
      </p:sp>
      <p:pic>
        <p:nvPicPr>
          <p:cNvPr id="401" name="Google Shape;401;p30">
            <a:hlinkClick action="ppaction://hlinksldjump" r:id="rId3"/>
          </p:cNvPr>
          <p:cNvPicPr preferRelativeResize="0"/>
          <p:nvPr/>
        </p:nvPicPr>
        <p:blipFill rotWithShape="1">
          <a:blip r:embed="rId4">
            <a:alphaModFix/>
          </a:blip>
          <a:srcRect b="29214" l="26950" r="26862" t="29205"/>
          <a:stretch/>
        </p:blipFill>
        <p:spPr>
          <a:xfrm>
            <a:off x="6835750" y="613150"/>
            <a:ext cx="356250" cy="33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0" st="0"/>
                                            </p:txEl>
                                          </p:spTgt>
                                        </p:tgtEl>
                                        <p:attrNameLst>
                                          <p:attrName>style.visibility</p:attrName>
                                        </p:attrNameLst>
                                      </p:cBhvr>
                                      <p:to>
                                        <p:strVal val="visible"/>
                                      </p:to>
                                    </p:set>
                                    <p:animEffect filter="fade" transition="in">
                                      <p:cBhvr>
                                        <p:cTn dur="1000"/>
                                        <p:tgtEl>
                                          <p:spTgt spid="3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1" st="1"/>
                                            </p:txEl>
                                          </p:spTgt>
                                        </p:tgtEl>
                                        <p:attrNameLst>
                                          <p:attrName>style.visibility</p:attrName>
                                        </p:attrNameLst>
                                      </p:cBhvr>
                                      <p:to>
                                        <p:strVal val="visible"/>
                                      </p:to>
                                    </p:set>
                                    <p:animEffect filter="fade" transition="in">
                                      <p:cBhvr>
                                        <p:cTn dur="1000"/>
                                        <p:tgtEl>
                                          <p:spTgt spid="3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2" st="2"/>
                                            </p:txEl>
                                          </p:spTgt>
                                        </p:tgtEl>
                                        <p:attrNameLst>
                                          <p:attrName>style.visibility</p:attrName>
                                        </p:attrNameLst>
                                      </p:cBhvr>
                                      <p:to>
                                        <p:strVal val="visible"/>
                                      </p:to>
                                    </p:set>
                                    <p:animEffect filter="fade" transition="in">
                                      <p:cBhvr>
                                        <p:cTn dur="1000"/>
                                        <p:tgtEl>
                                          <p:spTgt spid="3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3" st="3"/>
                                            </p:txEl>
                                          </p:spTgt>
                                        </p:tgtEl>
                                        <p:attrNameLst>
                                          <p:attrName>style.visibility</p:attrName>
                                        </p:attrNameLst>
                                      </p:cBhvr>
                                      <p:to>
                                        <p:strVal val="visible"/>
                                      </p:to>
                                    </p:set>
                                    <p:animEffect filter="fade" transition="in">
                                      <p:cBhvr>
                                        <p:cTn dur="1000"/>
                                        <p:tgtEl>
                                          <p:spTgt spid="3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4" st="4"/>
                                            </p:txEl>
                                          </p:spTgt>
                                        </p:tgtEl>
                                        <p:attrNameLst>
                                          <p:attrName>style.visibility</p:attrName>
                                        </p:attrNameLst>
                                      </p:cBhvr>
                                      <p:to>
                                        <p:strVal val="visible"/>
                                      </p:to>
                                    </p:set>
                                    <p:animEffect filter="fade" transition="in">
                                      <p:cBhvr>
                                        <p:cTn dur="1000"/>
                                        <p:tgtEl>
                                          <p:spTgt spid="3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5" st="5"/>
                                            </p:txEl>
                                          </p:spTgt>
                                        </p:tgtEl>
                                        <p:attrNameLst>
                                          <p:attrName>style.visibility</p:attrName>
                                        </p:attrNameLst>
                                      </p:cBhvr>
                                      <p:to>
                                        <p:strVal val="visible"/>
                                      </p:to>
                                    </p:set>
                                    <p:animEffect filter="fade" transition="in">
                                      <p:cBhvr>
                                        <p:cTn dur="1000"/>
                                        <p:tgtEl>
                                          <p:spTgt spid="39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6" st="6"/>
                                            </p:txEl>
                                          </p:spTgt>
                                        </p:tgtEl>
                                        <p:attrNameLst>
                                          <p:attrName>style.visibility</p:attrName>
                                        </p:attrNameLst>
                                      </p:cBhvr>
                                      <p:to>
                                        <p:strVal val="visible"/>
                                      </p:to>
                                    </p:set>
                                    <p:animEffect filter="fade" transition="in">
                                      <p:cBhvr>
                                        <p:cTn dur="1000"/>
                                        <p:tgtEl>
                                          <p:spTgt spid="39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LcPeriod"/>
            </a:pPr>
            <a:r>
              <a:rPr lang="en"/>
              <a:t>Overview												Scalability</a:t>
            </a:r>
            <a:endParaRPr/>
          </a:p>
        </p:txBody>
      </p:sp>
      <p:sp>
        <p:nvSpPr>
          <p:cNvPr id="407" name="Google Shape;407;p31"/>
          <p:cNvSpPr txBox="1"/>
          <p:nvPr>
            <p:ph idx="1" type="body"/>
          </p:nvPr>
        </p:nvSpPr>
        <p:spPr>
          <a:xfrm>
            <a:off x="311700" y="1152475"/>
            <a:ext cx="8520600" cy="1875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The IoT system is </a:t>
            </a:r>
            <a:r>
              <a:rPr lang="en" sz="1200"/>
              <a:t>dynamically</a:t>
            </a:r>
            <a:r>
              <a:rPr lang="en" sz="1200"/>
              <a:t> scalable in terms of the number of sensor/actuator nodes</a:t>
            </a:r>
            <a:endParaRPr sz="1200"/>
          </a:p>
          <a:p>
            <a:pPr indent="-304800" lvl="1" marL="914400" rtl="0" algn="l">
              <a:spcBef>
                <a:spcPts val="0"/>
              </a:spcBef>
              <a:spcAft>
                <a:spcPts val="0"/>
              </a:spcAft>
              <a:buSzPts val="1200"/>
              <a:buChar char="○"/>
            </a:pPr>
            <a:r>
              <a:rPr lang="en" sz="1200"/>
              <a:t>One esp32 can handle many instances of esp32</a:t>
            </a:r>
            <a:endParaRPr sz="1200"/>
          </a:p>
          <a:p>
            <a:pPr indent="-304800" lvl="1" marL="914400" rtl="0" algn="l">
              <a:spcBef>
                <a:spcPts val="0"/>
              </a:spcBef>
              <a:spcAft>
                <a:spcPts val="0"/>
              </a:spcAft>
              <a:buSzPts val="1200"/>
              <a:buChar char="○"/>
            </a:pPr>
            <a:r>
              <a:rPr lang="en" sz="1200"/>
              <a:t>When a new esp32 joins, a new UI tab </a:t>
            </a:r>
            <a:r>
              <a:rPr lang="en" sz="1200"/>
              <a:t>automatically spawns</a:t>
            </a:r>
            <a:endParaRPr sz="1200"/>
          </a:p>
          <a:p>
            <a:pPr indent="-304800" lvl="1" marL="914400" rtl="0" algn="l">
              <a:spcBef>
                <a:spcPts val="0"/>
              </a:spcBef>
              <a:spcAft>
                <a:spcPts val="0"/>
              </a:spcAft>
              <a:buSzPts val="1200"/>
              <a:buChar char="○"/>
            </a:pPr>
            <a:r>
              <a:rPr lang="en" sz="1200"/>
              <a:t>Each esp32 has a unique machine ID, which is also the name of the handling UI tab</a:t>
            </a:r>
            <a:endParaRPr sz="1200"/>
          </a:p>
          <a:p>
            <a:pPr indent="-304800" lvl="0" marL="457200" rtl="0" algn="l">
              <a:spcBef>
                <a:spcPts val="0"/>
              </a:spcBef>
              <a:spcAft>
                <a:spcPts val="0"/>
              </a:spcAft>
              <a:buSzPts val="1200"/>
              <a:buChar char="➢"/>
            </a:pPr>
            <a:r>
              <a:rPr lang="en" sz="1200"/>
              <a:t>An esp32 can be added</a:t>
            </a:r>
            <a:endParaRPr sz="1200"/>
          </a:p>
          <a:p>
            <a:pPr indent="-304800" lvl="1" marL="914400" rtl="0" algn="l">
              <a:spcBef>
                <a:spcPts val="0"/>
              </a:spcBef>
              <a:spcAft>
                <a:spcPts val="0"/>
              </a:spcAft>
              <a:buSzPts val="1200"/>
              <a:buChar char="○"/>
            </a:pPr>
            <a:r>
              <a:rPr lang="en" sz="1200"/>
              <a:t>By simply plugging the power socket</a:t>
            </a:r>
            <a:endParaRPr sz="1200"/>
          </a:p>
          <a:p>
            <a:pPr indent="-304800" lvl="1" marL="914400" rtl="0" algn="l">
              <a:spcBef>
                <a:spcPts val="0"/>
              </a:spcBef>
              <a:spcAft>
                <a:spcPts val="0"/>
              </a:spcAft>
              <a:buSzPts val="1200"/>
              <a:buChar char="○"/>
            </a:pPr>
            <a:r>
              <a:rPr lang="en" sz="1200"/>
              <a:t>Without any software configuration needed</a:t>
            </a:r>
            <a:endParaRPr sz="1200"/>
          </a:p>
          <a:p>
            <a:pPr indent="-304800" lvl="1" marL="914400" rtl="0" algn="l">
              <a:spcBef>
                <a:spcPts val="0"/>
              </a:spcBef>
              <a:spcAft>
                <a:spcPts val="0"/>
              </a:spcAft>
              <a:buSzPts val="1200"/>
              <a:buChar char="○"/>
            </a:pPr>
            <a:r>
              <a:rPr lang="en" sz="1200"/>
              <a:t>Anywhere there is a pair of fan and AC to be put under control</a:t>
            </a:r>
            <a:endParaRPr sz="1200"/>
          </a:p>
        </p:txBody>
      </p:sp>
      <p:sp>
        <p:nvSpPr>
          <p:cNvPr id="408" name="Google Shape;408;p31"/>
          <p:cNvSpPr txBox="1"/>
          <p:nvPr>
            <p:ph idx="1" type="body"/>
          </p:nvPr>
        </p:nvSpPr>
        <p:spPr>
          <a:xfrm>
            <a:off x="311700" y="2837275"/>
            <a:ext cx="8520600" cy="2113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The Node-red workspace can contain many flows, all active at the same time</a:t>
            </a:r>
            <a:endParaRPr sz="1200"/>
          </a:p>
          <a:p>
            <a:pPr indent="-304800" lvl="1" marL="914400" rtl="0" algn="l">
              <a:spcBef>
                <a:spcPts val="0"/>
              </a:spcBef>
              <a:spcAft>
                <a:spcPts val="0"/>
              </a:spcAft>
              <a:buSzPts val="1200"/>
              <a:buChar char="○"/>
            </a:pPr>
            <a:r>
              <a:rPr lang="en" sz="1200"/>
              <a:t>Each node in the workspace must have a unique node ID</a:t>
            </a:r>
            <a:endParaRPr sz="1200"/>
          </a:p>
          <a:p>
            <a:pPr indent="-304800" lvl="1" marL="914400" rtl="0" algn="l">
              <a:spcBef>
                <a:spcPts val="0"/>
              </a:spcBef>
              <a:spcAft>
                <a:spcPts val="0"/>
              </a:spcAft>
              <a:buSzPts val="1200"/>
              <a:buChar char="○"/>
            </a:pPr>
            <a:r>
              <a:rPr lang="en" sz="1200"/>
              <a:t>One flow should be assigned to handle one esp32 device</a:t>
            </a:r>
            <a:endParaRPr sz="1200"/>
          </a:p>
          <a:p>
            <a:pPr indent="-304800" lvl="1" marL="914400" rtl="0" algn="l">
              <a:spcBef>
                <a:spcPts val="0"/>
              </a:spcBef>
              <a:spcAft>
                <a:spcPts val="0"/>
              </a:spcAft>
              <a:buSzPts val="1200"/>
              <a:buChar char="○"/>
            </a:pPr>
            <a:r>
              <a:rPr lang="en" sz="1200"/>
              <a:t>A Node-red flow can be imported or exported in JSON format</a:t>
            </a:r>
            <a:endParaRPr sz="1200"/>
          </a:p>
          <a:p>
            <a:pPr indent="-304800" lvl="0" marL="457200" rtl="0" algn="l">
              <a:spcBef>
                <a:spcPts val="0"/>
              </a:spcBef>
              <a:spcAft>
                <a:spcPts val="0"/>
              </a:spcAft>
              <a:buSzPts val="1200"/>
              <a:buChar char="➢"/>
            </a:pPr>
            <a:r>
              <a:rPr lang="en" sz="1200"/>
              <a:t>Node-red provide a set of HTTP API to modify the workspace</a:t>
            </a:r>
            <a:endParaRPr sz="1200"/>
          </a:p>
          <a:p>
            <a:pPr indent="-304800" lvl="0" marL="457200" rtl="0" algn="l">
              <a:spcBef>
                <a:spcPts val="0"/>
              </a:spcBef>
              <a:spcAft>
                <a:spcPts val="0"/>
              </a:spcAft>
              <a:buSzPts val="1200"/>
              <a:buChar char="➢"/>
            </a:pPr>
            <a:r>
              <a:rPr lang="en" sz="1200"/>
              <a:t>There are HTTP commands to</a:t>
            </a:r>
            <a:endParaRPr sz="1200"/>
          </a:p>
          <a:p>
            <a:pPr indent="-304800" lvl="1" marL="914400" rtl="0" algn="l">
              <a:spcBef>
                <a:spcPts val="0"/>
              </a:spcBef>
              <a:spcAft>
                <a:spcPts val="0"/>
              </a:spcAft>
              <a:buSzPts val="1200"/>
              <a:buChar char="○"/>
            </a:pPr>
            <a:r>
              <a:rPr lang="en" sz="1200"/>
              <a:t>Get a specific flow JSON</a:t>
            </a:r>
            <a:endParaRPr sz="1200"/>
          </a:p>
          <a:p>
            <a:pPr indent="-304800" lvl="1" marL="914400" rtl="0" algn="l">
              <a:spcBef>
                <a:spcPts val="0"/>
              </a:spcBef>
              <a:spcAft>
                <a:spcPts val="0"/>
              </a:spcAft>
              <a:buSzPts val="1200"/>
              <a:buChar char="○"/>
            </a:pPr>
            <a:r>
              <a:rPr lang="en" sz="1200"/>
              <a:t>Add a flow to the workspace</a:t>
            </a:r>
            <a:endParaRPr sz="1200"/>
          </a:p>
          <a:p>
            <a:pPr indent="-304800" lvl="1" marL="914400" rtl="0" algn="l">
              <a:spcBef>
                <a:spcPts val="0"/>
              </a:spcBef>
              <a:spcAft>
                <a:spcPts val="0"/>
              </a:spcAft>
              <a:buSzPts val="1200"/>
              <a:buChar char="○"/>
            </a:pPr>
            <a:r>
              <a:rPr lang="en" sz="1200"/>
              <a:t>Edit or delete a flow</a:t>
            </a:r>
            <a:endParaRPr sz="1200"/>
          </a:p>
        </p:txBody>
      </p:sp>
      <p:sp>
        <p:nvSpPr>
          <p:cNvPr id="409" name="Google Shape;40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LcPeriod" startAt="2"/>
            </a:pPr>
            <a:r>
              <a:rPr lang="en"/>
              <a:t>Design													Scalability</a:t>
            </a:r>
            <a:endParaRPr/>
          </a:p>
          <a:p>
            <a:pPr indent="0" lvl="0" marL="0" rtl="0" algn="l">
              <a:spcBef>
                <a:spcPts val="0"/>
              </a:spcBef>
              <a:spcAft>
                <a:spcPts val="0"/>
              </a:spcAft>
              <a:buNone/>
            </a:pPr>
            <a:r>
              <a:t/>
            </a:r>
            <a:endParaRPr/>
          </a:p>
        </p:txBody>
      </p:sp>
      <p:sp>
        <p:nvSpPr>
          <p:cNvPr id="410" name="Google Shape;410;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prototype that handles a prototype esp32 instance is handcrafted from earlier</a:t>
            </a:r>
            <a:endParaRPr/>
          </a:p>
          <a:p>
            <a:pPr indent="-311150" lvl="0" marL="457200" rtl="0" algn="l">
              <a:spcBef>
                <a:spcPts val="0"/>
              </a:spcBef>
              <a:spcAft>
                <a:spcPts val="0"/>
              </a:spcAft>
              <a:buSzPts val="1300"/>
              <a:buChar char="➢"/>
            </a:pPr>
            <a:r>
              <a:rPr lang="en"/>
              <a:t>The prototype flow JSON can be retrieved using HTTP API</a:t>
            </a:r>
            <a:endParaRPr/>
          </a:p>
          <a:p>
            <a:pPr indent="-311150" lvl="0" marL="457200" rtl="0" algn="l">
              <a:spcBef>
                <a:spcPts val="0"/>
              </a:spcBef>
              <a:spcAft>
                <a:spcPts val="0"/>
              </a:spcAft>
              <a:buSzPts val="1300"/>
              <a:buChar char="➢"/>
            </a:pPr>
            <a:r>
              <a:rPr lang="en"/>
              <a:t>The </a:t>
            </a:r>
            <a:r>
              <a:rPr i="1" lang="en"/>
              <a:t>sed</a:t>
            </a:r>
            <a:r>
              <a:rPr lang="en"/>
              <a:t> and </a:t>
            </a:r>
            <a:r>
              <a:rPr i="1" lang="en"/>
              <a:t>awk</a:t>
            </a:r>
            <a:r>
              <a:rPr lang="en"/>
              <a:t> GNU utilities are used to parameterize the flow JSON, which includes</a:t>
            </a:r>
            <a:endParaRPr/>
          </a:p>
          <a:p>
            <a:pPr indent="-311150" lvl="1" marL="914400" rtl="0" algn="just">
              <a:lnSpc>
                <a:spcPct val="150000"/>
              </a:lnSpc>
              <a:spcBef>
                <a:spcPts val="0"/>
              </a:spcBef>
              <a:spcAft>
                <a:spcPts val="0"/>
              </a:spcAft>
              <a:buSzPts val="1300"/>
              <a:buChar char="○"/>
            </a:pPr>
            <a:r>
              <a:rPr lang="en"/>
              <a:t>Adding backslash before special escaped characters</a:t>
            </a:r>
            <a:endParaRPr/>
          </a:p>
          <a:p>
            <a:pPr indent="-311150" lvl="1" marL="914400" rtl="0" algn="just">
              <a:lnSpc>
                <a:spcPct val="150000"/>
              </a:lnSpc>
              <a:spcBef>
                <a:spcPts val="0"/>
              </a:spcBef>
              <a:spcAft>
                <a:spcPts val="0"/>
              </a:spcAft>
              <a:buSzPts val="1300"/>
              <a:buChar char="○"/>
            </a:pPr>
            <a:r>
              <a:rPr lang="en"/>
              <a:t>Adding backslash at the end of every line for newline character</a:t>
            </a:r>
            <a:endParaRPr/>
          </a:p>
          <a:p>
            <a:pPr indent="-311150" lvl="1" marL="914400" rtl="0" algn="just">
              <a:lnSpc>
                <a:spcPct val="150000"/>
              </a:lnSpc>
              <a:spcBef>
                <a:spcPts val="0"/>
              </a:spcBef>
              <a:spcAft>
                <a:spcPts val="0"/>
              </a:spcAft>
              <a:buSzPts val="1300"/>
              <a:buChar char="○"/>
            </a:pPr>
            <a:r>
              <a:rPr lang="en"/>
              <a:t>Parameterizing all IDs of the nodes in the flow to avoid ID conflict</a:t>
            </a:r>
            <a:endParaRPr/>
          </a:p>
          <a:p>
            <a:pPr indent="-311150" lvl="1" marL="914400" rtl="0" algn="just">
              <a:lnSpc>
                <a:spcPct val="150000"/>
              </a:lnSpc>
              <a:spcBef>
                <a:spcPts val="0"/>
              </a:spcBef>
              <a:spcAft>
                <a:spcPts val="0"/>
              </a:spcAft>
              <a:buSzPts val="1300"/>
              <a:buChar char="○"/>
            </a:pPr>
            <a:r>
              <a:rPr lang="en"/>
              <a:t>Parameterizing the names of some nodes to identify each esp32 in the web UI</a:t>
            </a:r>
            <a:endParaRPr/>
          </a:p>
          <a:p>
            <a:pPr indent="-311150" lvl="0" marL="457200" rtl="0" algn="just">
              <a:lnSpc>
                <a:spcPct val="150000"/>
              </a:lnSpc>
              <a:spcBef>
                <a:spcPts val="0"/>
              </a:spcBef>
              <a:spcAft>
                <a:spcPts val="0"/>
              </a:spcAft>
              <a:buSzPts val="1300"/>
              <a:buChar char="➢"/>
            </a:pPr>
            <a:r>
              <a:rPr lang="en"/>
              <a:t>After that, a new core service flow is designed, which</a:t>
            </a:r>
            <a:endParaRPr/>
          </a:p>
          <a:p>
            <a:pPr indent="-311150" lvl="1" marL="914400" rtl="0" algn="just">
              <a:lnSpc>
                <a:spcPct val="150000"/>
              </a:lnSpc>
              <a:spcBef>
                <a:spcPts val="0"/>
              </a:spcBef>
              <a:spcAft>
                <a:spcPts val="0"/>
              </a:spcAft>
              <a:buSzPts val="1300"/>
              <a:buChar char="○"/>
            </a:pPr>
            <a:r>
              <a:rPr lang="en"/>
              <a:t>Monitor a dedicated MQTT topic for new esp32 connections</a:t>
            </a:r>
            <a:endParaRPr/>
          </a:p>
          <a:p>
            <a:pPr indent="-311150" lvl="1" marL="914400" rtl="0" algn="just">
              <a:lnSpc>
                <a:spcPct val="150000"/>
              </a:lnSpc>
              <a:spcBef>
                <a:spcPts val="0"/>
              </a:spcBef>
              <a:spcAft>
                <a:spcPts val="0"/>
              </a:spcAft>
              <a:buSzPts val="1300"/>
              <a:buChar char="○"/>
            </a:pPr>
            <a:r>
              <a:rPr lang="en"/>
              <a:t>Dynamically spawn a new flow for each esp32 using HTTP API and the parameterized flow JSON</a:t>
            </a:r>
            <a:endParaRPr/>
          </a:p>
        </p:txBody>
      </p:sp>
      <p:pic>
        <p:nvPicPr>
          <p:cNvPr id="411" name="Google Shape;411;p31">
            <a:hlinkClick action="ppaction://hlinksldjump" r:id="rId3"/>
          </p:cNvPr>
          <p:cNvPicPr preferRelativeResize="0"/>
          <p:nvPr/>
        </p:nvPicPr>
        <p:blipFill rotWithShape="1">
          <a:blip r:embed="rId4">
            <a:alphaModFix/>
          </a:blip>
          <a:srcRect b="29214" l="26950" r="26862" t="29205"/>
          <a:stretch/>
        </p:blipFill>
        <p:spPr>
          <a:xfrm>
            <a:off x="6865425" y="613150"/>
            <a:ext cx="356250" cy="33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0" st="0"/>
                                            </p:txEl>
                                          </p:spTgt>
                                        </p:tgtEl>
                                        <p:attrNameLst>
                                          <p:attrName>style.visibility</p:attrName>
                                        </p:attrNameLst>
                                      </p:cBhvr>
                                      <p:to>
                                        <p:strVal val="visible"/>
                                      </p:to>
                                    </p:set>
                                    <p:animEffect filter="fade" transition="in">
                                      <p:cBhvr>
                                        <p:cTn dur="1000"/>
                                        <p:tgtEl>
                                          <p:spTgt spid="4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1" st="1"/>
                                            </p:txEl>
                                          </p:spTgt>
                                        </p:tgtEl>
                                        <p:attrNameLst>
                                          <p:attrName>style.visibility</p:attrName>
                                        </p:attrNameLst>
                                      </p:cBhvr>
                                      <p:to>
                                        <p:strVal val="visible"/>
                                      </p:to>
                                    </p:set>
                                    <p:animEffect filter="fade" transition="in">
                                      <p:cBhvr>
                                        <p:cTn dur="1000"/>
                                        <p:tgtEl>
                                          <p:spTgt spid="4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2" st="2"/>
                                            </p:txEl>
                                          </p:spTgt>
                                        </p:tgtEl>
                                        <p:attrNameLst>
                                          <p:attrName>style.visibility</p:attrName>
                                        </p:attrNameLst>
                                      </p:cBhvr>
                                      <p:to>
                                        <p:strVal val="visible"/>
                                      </p:to>
                                    </p:set>
                                    <p:animEffect filter="fade" transition="in">
                                      <p:cBhvr>
                                        <p:cTn dur="1000"/>
                                        <p:tgtEl>
                                          <p:spTgt spid="4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3" st="3"/>
                                            </p:txEl>
                                          </p:spTgt>
                                        </p:tgtEl>
                                        <p:attrNameLst>
                                          <p:attrName>style.visibility</p:attrName>
                                        </p:attrNameLst>
                                      </p:cBhvr>
                                      <p:to>
                                        <p:strVal val="visible"/>
                                      </p:to>
                                    </p:set>
                                    <p:animEffect filter="fade" transition="in">
                                      <p:cBhvr>
                                        <p:cTn dur="1000"/>
                                        <p:tgtEl>
                                          <p:spTgt spid="4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4" st="4"/>
                                            </p:txEl>
                                          </p:spTgt>
                                        </p:tgtEl>
                                        <p:attrNameLst>
                                          <p:attrName>style.visibility</p:attrName>
                                        </p:attrNameLst>
                                      </p:cBhvr>
                                      <p:to>
                                        <p:strVal val="visible"/>
                                      </p:to>
                                    </p:set>
                                    <p:animEffect filter="fade" transition="in">
                                      <p:cBhvr>
                                        <p:cTn dur="1000"/>
                                        <p:tgtEl>
                                          <p:spTgt spid="4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5" st="5"/>
                                            </p:txEl>
                                          </p:spTgt>
                                        </p:tgtEl>
                                        <p:attrNameLst>
                                          <p:attrName>style.visibility</p:attrName>
                                        </p:attrNameLst>
                                      </p:cBhvr>
                                      <p:to>
                                        <p:strVal val="visible"/>
                                      </p:to>
                                    </p:set>
                                    <p:animEffect filter="fade" transition="in">
                                      <p:cBhvr>
                                        <p:cTn dur="1000"/>
                                        <p:tgtEl>
                                          <p:spTgt spid="40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6" st="6"/>
                                            </p:txEl>
                                          </p:spTgt>
                                        </p:tgtEl>
                                        <p:attrNameLst>
                                          <p:attrName>style.visibility</p:attrName>
                                        </p:attrNameLst>
                                      </p:cBhvr>
                                      <p:to>
                                        <p:strVal val="visible"/>
                                      </p:to>
                                    </p:set>
                                    <p:animEffect filter="fade" transition="in">
                                      <p:cBhvr>
                                        <p:cTn dur="1000"/>
                                        <p:tgtEl>
                                          <p:spTgt spid="40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7" st="7"/>
                                            </p:txEl>
                                          </p:spTgt>
                                        </p:tgtEl>
                                        <p:attrNameLst>
                                          <p:attrName>style.visibility</p:attrName>
                                        </p:attrNameLst>
                                      </p:cBhvr>
                                      <p:to>
                                        <p:strVal val="visible"/>
                                      </p:to>
                                    </p:set>
                                    <p:animEffect filter="fade" transition="in">
                                      <p:cBhvr>
                                        <p:cTn dur="1000"/>
                                        <p:tgtEl>
                                          <p:spTgt spid="40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0" st="0"/>
                                            </p:txEl>
                                          </p:spTgt>
                                        </p:tgtEl>
                                        <p:attrNameLst>
                                          <p:attrName>style.visibility</p:attrName>
                                        </p:attrNameLst>
                                      </p:cBhvr>
                                      <p:to>
                                        <p:strVal val="visible"/>
                                      </p:to>
                                    </p:set>
                                    <p:animEffect filter="fade" transition="in">
                                      <p:cBhvr>
                                        <p:cTn dur="1000"/>
                                        <p:tgtEl>
                                          <p:spTgt spid="4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1" st="1"/>
                                            </p:txEl>
                                          </p:spTgt>
                                        </p:tgtEl>
                                        <p:attrNameLst>
                                          <p:attrName>style.visibility</p:attrName>
                                        </p:attrNameLst>
                                      </p:cBhvr>
                                      <p:to>
                                        <p:strVal val="visible"/>
                                      </p:to>
                                    </p:set>
                                    <p:animEffect filter="fade" transition="in">
                                      <p:cBhvr>
                                        <p:cTn dur="1000"/>
                                        <p:tgtEl>
                                          <p:spTgt spid="4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2" st="2"/>
                                            </p:txEl>
                                          </p:spTgt>
                                        </p:tgtEl>
                                        <p:attrNameLst>
                                          <p:attrName>style.visibility</p:attrName>
                                        </p:attrNameLst>
                                      </p:cBhvr>
                                      <p:to>
                                        <p:strVal val="visible"/>
                                      </p:to>
                                    </p:set>
                                    <p:animEffect filter="fade" transition="in">
                                      <p:cBhvr>
                                        <p:cTn dur="1000"/>
                                        <p:tgtEl>
                                          <p:spTgt spid="4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3" st="3"/>
                                            </p:txEl>
                                          </p:spTgt>
                                        </p:tgtEl>
                                        <p:attrNameLst>
                                          <p:attrName>style.visibility</p:attrName>
                                        </p:attrNameLst>
                                      </p:cBhvr>
                                      <p:to>
                                        <p:strVal val="visible"/>
                                      </p:to>
                                    </p:set>
                                    <p:animEffect filter="fade" transition="in">
                                      <p:cBhvr>
                                        <p:cTn dur="1000"/>
                                        <p:tgtEl>
                                          <p:spTgt spid="4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4" st="4"/>
                                            </p:txEl>
                                          </p:spTgt>
                                        </p:tgtEl>
                                        <p:attrNameLst>
                                          <p:attrName>style.visibility</p:attrName>
                                        </p:attrNameLst>
                                      </p:cBhvr>
                                      <p:to>
                                        <p:strVal val="visible"/>
                                      </p:to>
                                    </p:set>
                                    <p:animEffect filter="fade" transition="in">
                                      <p:cBhvr>
                                        <p:cTn dur="1000"/>
                                        <p:tgtEl>
                                          <p:spTgt spid="4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5" st="5"/>
                                            </p:txEl>
                                          </p:spTgt>
                                        </p:tgtEl>
                                        <p:attrNameLst>
                                          <p:attrName>style.visibility</p:attrName>
                                        </p:attrNameLst>
                                      </p:cBhvr>
                                      <p:to>
                                        <p:strVal val="visible"/>
                                      </p:to>
                                    </p:set>
                                    <p:animEffect filter="fade" transition="in">
                                      <p:cBhvr>
                                        <p:cTn dur="1000"/>
                                        <p:tgtEl>
                                          <p:spTgt spid="40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6" st="6"/>
                                            </p:txEl>
                                          </p:spTgt>
                                        </p:tgtEl>
                                        <p:attrNameLst>
                                          <p:attrName>style.visibility</p:attrName>
                                        </p:attrNameLst>
                                      </p:cBhvr>
                                      <p:to>
                                        <p:strVal val="visible"/>
                                      </p:to>
                                    </p:set>
                                    <p:animEffect filter="fade" transition="in">
                                      <p:cBhvr>
                                        <p:cTn dur="1000"/>
                                        <p:tgtEl>
                                          <p:spTgt spid="40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7" st="7"/>
                                            </p:txEl>
                                          </p:spTgt>
                                        </p:tgtEl>
                                        <p:attrNameLst>
                                          <p:attrName>style.visibility</p:attrName>
                                        </p:attrNameLst>
                                      </p:cBhvr>
                                      <p:to>
                                        <p:strVal val="visible"/>
                                      </p:to>
                                    </p:set>
                                    <p:animEffect filter="fade" transition="in">
                                      <p:cBhvr>
                                        <p:cTn dur="1000"/>
                                        <p:tgtEl>
                                          <p:spTgt spid="40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8" st="8"/>
                                            </p:txEl>
                                          </p:spTgt>
                                        </p:tgtEl>
                                        <p:attrNameLst>
                                          <p:attrName>style.visibility</p:attrName>
                                        </p:attrNameLst>
                                      </p:cBhvr>
                                      <p:to>
                                        <p:strVal val="visible"/>
                                      </p:to>
                                    </p:set>
                                    <p:animEffect filter="fade" transition="in">
                                      <p:cBhvr>
                                        <p:cTn dur="1000"/>
                                        <p:tgtEl>
                                          <p:spTgt spid="40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06"/>
                                        </p:tgtEl>
                                      </p:cBhvr>
                                    </p:animEffect>
                                    <p:set>
                                      <p:cBhvr>
                                        <p:cTn dur="1" fill="hold">
                                          <p:stCondLst>
                                            <p:cond delay="1000"/>
                                          </p:stCondLst>
                                        </p:cTn>
                                        <p:tgtEl>
                                          <p:spTgt spid="40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07"/>
                                        </p:tgtEl>
                                      </p:cBhvr>
                                    </p:animEffect>
                                    <p:set>
                                      <p:cBhvr>
                                        <p:cTn dur="1" fill="hold">
                                          <p:stCondLst>
                                            <p:cond delay="1000"/>
                                          </p:stCondLst>
                                        </p:cTn>
                                        <p:tgtEl>
                                          <p:spTgt spid="40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08"/>
                                        </p:tgtEl>
                                      </p:cBhvr>
                                    </p:animEffect>
                                    <p:set>
                                      <p:cBhvr>
                                        <p:cTn dur="1" fill="hold">
                                          <p:stCondLst>
                                            <p:cond delay="1000"/>
                                          </p:stCondLst>
                                        </p:cTn>
                                        <p:tgtEl>
                                          <p:spTgt spid="40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0" st="0"/>
                                            </p:txEl>
                                          </p:spTgt>
                                        </p:tgtEl>
                                        <p:attrNameLst>
                                          <p:attrName>style.visibility</p:attrName>
                                        </p:attrNameLst>
                                      </p:cBhvr>
                                      <p:to>
                                        <p:strVal val="visible"/>
                                      </p:to>
                                    </p:set>
                                    <p:animEffect filter="fade" transition="in">
                                      <p:cBhvr>
                                        <p:cTn dur="1100"/>
                                        <p:tgtEl>
                                          <p:spTgt spid="4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1" st="1"/>
                                            </p:txEl>
                                          </p:spTgt>
                                        </p:tgtEl>
                                        <p:attrNameLst>
                                          <p:attrName>style.visibility</p:attrName>
                                        </p:attrNameLst>
                                      </p:cBhvr>
                                      <p:to>
                                        <p:strVal val="visible"/>
                                      </p:to>
                                    </p:set>
                                    <p:animEffect filter="fade" transition="in">
                                      <p:cBhvr>
                                        <p:cTn dur="1100"/>
                                        <p:tgtEl>
                                          <p:spTgt spid="4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2" st="2"/>
                                            </p:txEl>
                                          </p:spTgt>
                                        </p:tgtEl>
                                        <p:attrNameLst>
                                          <p:attrName>style.visibility</p:attrName>
                                        </p:attrNameLst>
                                      </p:cBhvr>
                                      <p:to>
                                        <p:strVal val="visible"/>
                                      </p:to>
                                    </p:set>
                                    <p:animEffect filter="fade" transition="in">
                                      <p:cBhvr>
                                        <p:cTn dur="1100"/>
                                        <p:tgtEl>
                                          <p:spTgt spid="4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3" st="3"/>
                                            </p:txEl>
                                          </p:spTgt>
                                        </p:tgtEl>
                                        <p:attrNameLst>
                                          <p:attrName>style.visibility</p:attrName>
                                        </p:attrNameLst>
                                      </p:cBhvr>
                                      <p:to>
                                        <p:strVal val="visible"/>
                                      </p:to>
                                    </p:set>
                                    <p:animEffect filter="fade" transition="in">
                                      <p:cBhvr>
                                        <p:cTn dur="1100"/>
                                        <p:tgtEl>
                                          <p:spTgt spid="4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4" st="4"/>
                                            </p:txEl>
                                          </p:spTgt>
                                        </p:tgtEl>
                                        <p:attrNameLst>
                                          <p:attrName>style.visibility</p:attrName>
                                        </p:attrNameLst>
                                      </p:cBhvr>
                                      <p:to>
                                        <p:strVal val="visible"/>
                                      </p:to>
                                    </p:set>
                                    <p:animEffect filter="fade" transition="in">
                                      <p:cBhvr>
                                        <p:cTn dur="1100"/>
                                        <p:tgtEl>
                                          <p:spTgt spid="4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5" st="5"/>
                                            </p:txEl>
                                          </p:spTgt>
                                        </p:tgtEl>
                                        <p:attrNameLst>
                                          <p:attrName>style.visibility</p:attrName>
                                        </p:attrNameLst>
                                      </p:cBhvr>
                                      <p:to>
                                        <p:strVal val="visible"/>
                                      </p:to>
                                    </p:set>
                                    <p:animEffect filter="fade" transition="in">
                                      <p:cBhvr>
                                        <p:cTn dur="1100"/>
                                        <p:tgtEl>
                                          <p:spTgt spid="41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6" st="6"/>
                                            </p:txEl>
                                          </p:spTgt>
                                        </p:tgtEl>
                                        <p:attrNameLst>
                                          <p:attrName>style.visibility</p:attrName>
                                        </p:attrNameLst>
                                      </p:cBhvr>
                                      <p:to>
                                        <p:strVal val="visible"/>
                                      </p:to>
                                    </p:set>
                                    <p:animEffect filter="fade" transition="in">
                                      <p:cBhvr>
                                        <p:cTn dur="1100"/>
                                        <p:tgtEl>
                                          <p:spTgt spid="41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7" st="7"/>
                                            </p:txEl>
                                          </p:spTgt>
                                        </p:tgtEl>
                                        <p:attrNameLst>
                                          <p:attrName>style.visibility</p:attrName>
                                        </p:attrNameLst>
                                      </p:cBhvr>
                                      <p:to>
                                        <p:strVal val="visible"/>
                                      </p:to>
                                    </p:set>
                                    <p:animEffect filter="fade" transition="in">
                                      <p:cBhvr>
                                        <p:cTn dur="1100"/>
                                        <p:tgtEl>
                                          <p:spTgt spid="41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8" st="8"/>
                                            </p:txEl>
                                          </p:spTgt>
                                        </p:tgtEl>
                                        <p:attrNameLst>
                                          <p:attrName>style.visibility</p:attrName>
                                        </p:attrNameLst>
                                      </p:cBhvr>
                                      <p:to>
                                        <p:strVal val="visible"/>
                                      </p:to>
                                    </p:set>
                                    <p:animEffect filter="fade" transition="in">
                                      <p:cBhvr>
                                        <p:cTn dur="1100"/>
                                        <p:tgtEl>
                                          <p:spTgt spid="41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9" st="9"/>
                                            </p:txEl>
                                          </p:spTgt>
                                        </p:tgtEl>
                                        <p:attrNameLst>
                                          <p:attrName>style.visibility</p:attrName>
                                        </p:attrNameLst>
                                      </p:cBhvr>
                                      <p:to>
                                        <p:strVal val="visible"/>
                                      </p:to>
                                    </p:set>
                                    <p:animEffect filter="fade" transition="in">
                                      <p:cBhvr>
                                        <p:cTn dur="1100"/>
                                        <p:tgtEl>
                                          <p:spTgt spid="41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An IoT application that deals with</a:t>
            </a:r>
            <a:endParaRPr/>
          </a:p>
          <a:p>
            <a:pPr indent="-311150" lvl="1" marL="914400" rtl="0" algn="l">
              <a:spcBef>
                <a:spcPts val="0"/>
              </a:spcBef>
              <a:spcAft>
                <a:spcPts val="0"/>
              </a:spcAft>
              <a:buSzPts val="1300"/>
              <a:buAutoNum type="romanLcPeriod"/>
            </a:pPr>
            <a:r>
              <a:rPr lang="en"/>
              <a:t>Automation</a:t>
            </a:r>
            <a:endParaRPr/>
          </a:p>
          <a:p>
            <a:pPr indent="-311150" lvl="1" marL="914400" rtl="0" algn="l">
              <a:spcBef>
                <a:spcPts val="0"/>
              </a:spcBef>
              <a:spcAft>
                <a:spcPts val="0"/>
              </a:spcAft>
              <a:buSzPts val="1300"/>
              <a:buAutoNum type="romanLcPeriod"/>
            </a:pPr>
            <a:r>
              <a:rPr lang="en"/>
              <a:t>Scalability</a:t>
            </a:r>
            <a:endParaRPr/>
          </a:p>
          <a:p>
            <a:pPr indent="-311150" lvl="1" marL="914400" rtl="0" algn="l">
              <a:spcBef>
                <a:spcPts val="0"/>
              </a:spcBef>
              <a:spcAft>
                <a:spcPts val="0"/>
              </a:spcAft>
              <a:buSzPts val="1300"/>
              <a:buAutoNum type="romanLcPeriod"/>
            </a:pPr>
            <a:r>
              <a:rPr lang="en"/>
              <a:t>Networking</a:t>
            </a:r>
            <a:endParaRPr/>
          </a:p>
          <a:p>
            <a:pPr indent="-311150" lvl="1" marL="914400" rtl="0" algn="l">
              <a:spcBef>
                <a:spcPts val="0"/>
              </a:spcBef>
              <a:spcAft>
                <a:spcPts val="0"/>
              </a:spcAft>
              <a:buSzPts val="1300"/>
              <a:buAutoNum type="romanLcPeriod"/>
            </a:pPr>
            <a:r>
              <a:rPr lang="en"/>
              <a:t>Security</a:t>
            </a:r>
            <a:endParaRPr/>
          </a:p>
          <a:p>
            <a:pPr indent="-311150" lvl="1" marL="914400" rtl="0" algn="l">
              <a:spcBef>
                <a:spcPts val="0"/>
              </a:spcBef>
              <a:spcAft>
                <a:spcPts val="0"/>
              </a:spcAft>
              <a:buSzPts val="1300"/>
              <a:buAutoNum type="romanLcPeriod"/>
            </a:pPr>
            <a:r>
              <a:rPr lang="en"/>
              <a:t>Updatability (FOTA)</a:t>
            </a:r>
            <a:endParaRPr/>
          </a:p>
          <a:p>
            <a:pPr indent="-311150" lvl="0" marL="457200" rtl="0" algn="l">
              <a:spcBef>
                <a:spcPts val="0"/>
              </a:spcBef>
              <a:spcAft>
                <a:spcPts val="0"/>
              </a:spcAft>
              <a:buSzPts val="1300"/>
              <a:buAutoNum type="arabicPeriod"/>
            </a:pPr>
            <a:r>
              <a:rPr lang="en"/>
              <a:t>An IoT application that is based on Consumer Infrared (CIR) technology, that is</a:t>
            </a:r>
            <a:endParaRPr/>
          </a:p>
          <a:p>
            <a:pPr indent="-311150" lvl="1" marL="914400" rtl="0" algn="l">
              <a:spcBef>
                <a:spcPts val="0"/>
              </a:spcBef>
              <a:spcAft>
                <a:spcPts val="0"/>
              </a:spcAft>
              <a:buSzPts val="1300"/>
              <a:buAutoNum type="romanLcPeriod"/>
            </a:pPr>
            <a:r>
              <a:rPr lang="en"/>
              <a:t>Non-intrusive</a:t>
            </a:r>
            <a:endParaRPr/>
          </a:p>
          <a:p>
            <a:pPr indent="-311150" lvl="1" marL="914400" rtl="0" algn="l">
              <a:spcBef>
                <a:spcPts val="0"/>
              </a:spcBef>
              <a:spcAft>
                <a:spcPts val="0"/>
              </a:spcAft>
              <a:buSzPts val="1300"/>
              <a:buAutoNum type="romanLcPeriod"/>
            </a:pPr>
            <a:r>
              <a:rPr lang="en"/>
              <a:t>Has control feedback mechanism</a:t>
            </a:r>
            <a:endParaRPr/>
          </a:p>
        </p:txBody>
      </p:sp>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IoT hardware</a:t>
            </a:r>
            <a:endParaRPr/>
          </a:p>
          <a:p>
            <a:pPr indent="-311150" lvl="0" marL="457200" rtl="0" algn="l">
              <a:spcBef>
                <a:spcPts val="0"/>
              </a:spcBef>
              <a:spcAft>
                <a:spcPts val="0"/>
              </a:spcAft>
              <a:buSzPts val="1300"/>
              <a:buAutoNum type="arabicPeriod"/>
            </a:pPr>
            <a:r>
              <a:rPr lang="en"/>
              <a:t>Automation</a:t>
            </a:r>
            <a:endParaRPr/>
          </a:p>
          <a:p>
            <a:pPr indent="-311150" lvl="0" marL="457200" rtl="0" algn="l">
              <a:spcBef>
                <a:spcPts val="0"/>
              </a:spcBef>
              <a:spcAft>
                <a:spcPts val="0"/>
              </a:spcAft>
              <a:buSzPts val="1300"/>
              <a:buAutoNum type="arabicPeriod"/>
            </a:pPr>
            <a:r>
              <a:rPr lang="en"/>
              <a:t>Scalability</a:t>
            </a:r>
            <a:endParaRPr/>
          </a:p>
          <a:p>
            <a:pPr indent="-311150" lvl="0" marL="457200" rtl="0" algn="l">
              <a:spcBef>
                <a:spcPts val="0"/>
              </a:spcBef>
              <a:spcAft>
                <a:spcPts val="0"/>
              </a:spcAft>
              <a:buSzPts val="1300"/>
              <a:buAutoNum type="arabicPeriod"/>
            </a:pPr>
            <a:r>
              <a:rPr lang="en"/>
              <a:t>Networking</a:t>
            </a:r>
            <a:endParaRPr/>
          </a:p>
          <a:p>
            <a:pPr indent="-311150" lvl="0" marL="457200" rtl="0" algn="l">
              <a:spcBef>
                <a:spcPts val="0"/>
              </a:spcBef>
              <a:spcAft>
                <a:spcPts val="0"/>
              </a:spcAft>
              <a:buSzPts val="1300"/>
              <a:buAutoNum type="arabicPeriod"/>
            </a:pPr>
            <a:r>
              <a:rPr lang="en"/>
              <a:t>Security</a:t>
            </a:r>
            <a:endParaRPr/>
          </a:p>
          <a:p>
            <a:pPr indent="-311150" lvl="0" marL="457200" rtl="0" algn="l">
              <a:spcBef>
                <a:spcPts val="0"/>
              </a:spcBef>
              <a:spcAft>
                <a:spcPts val="0"/>
              </a:spcAft>
              <a:buSzPts val="1300"/>
              <a:buAutoNum type="arabicPeriod"/>
            </a:pPr>
            <a:r>
              <a:rPr lang="en"/>
              <a:t>Updatability (FOTA)</a:t>
            </a:r>
            <a:endParaRPr/>
          </a:p>
        </p:txBody>
      </p:sp>
      <p:pic>
        <p:nvPicPr>
          <p:cNvPr id="67" name="Google Shape;67;p14"/>
          <p:cNvPicPr preferRelativeResize="0"/>
          <p:nvPr/>
        </p:nvPicPr>
        <p:blipFill>
          <a:blip r:embed="rId3">
            <a:alphaModFix/>
          </a:blip>
          <a:stretch>
            <a:fillRect/>
          </a:stretch>
        </p:blipFill>
        <p:spPr>
          <a:xfrm>
            <a:off x="3933300" y="1152475"/>
            <a:ext cx="4898989" cy="3416400"/>
          </a:xfrm>
          <a:prstGeom prst="rect">
            <a:avLst/>
          </a:prstGeom>
          <a:noFill/>
          <a:ln>
            <a:noFill/>
          </a:ln>
        </p:spPr>
      </p:pic>
      <p:sp>
        <p:nvSpPr>
          <p:cNvPr id="68" name="Google Shape;68;p14"/>
          <p:cNvSpPr txBox="1"/>
          <p:nvPr/>
        </p:nvSpPr>
        <p:spPr>
          <a:xfrm>
            <a:off x="4705600" y="4643100"/>
            <a:ext cx="2011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The IoT system topology</a:t>
            </a:r>
            <a:endParaRPr sz="13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xEl>
                                              <p:pRg end="0" st="0"/>
                                            </p:txEl>
                                          </p:spTgt>
                                        </p:tgtEl>
                                        <p:attrNameLst>
                                          <p:attrName>style.visibility</p:attrName>
                                        </p:attrNameLst>
                                      </p:cBhvr>
                                      <p:to>
                                        <p:strVal val="visible"/>
                                      </p:to>
                                    </p:set>
                                    <p:animEffect filter="fade" transition="in">
                                      <p:cBhvr>
                                        <p:cTn dur="1000"/>
                                        <p:tgtEl>
                                          <p:spTgt spid="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xEl>
                                              <p:pRg end="1" st="1"/>
                                            </p:txEl>
                                          </p:spTgt>
                                        </p:tgtEl>
                                        <p:attrNameLst>
                                          <p:attrName>style.visibility</p:attrName>
                                        </p:attrNameLst>
                                      </p:cBhvr>
                                      <p:to>
                                        <p:strVal val="visible"/>
                                      </p:to>
                                    </p:set>
                                    <p:animEffect filter="fade" transition="in">
                                      <p:cBhvr>
                                        <p:cTn dur="1000"/>
                                        <p:tgtEl>
                                          <p:spTgt spid="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xEl>
                                              <p:pRg end="2" st="2"/>
                                            </p:txEl>
                                          </p:spTgt>
                                        </p:tgtEl>
                                        <p:attrNameLst>
                                          <p:attrName>style.visibility</p:attrName>
                                        </p:attrNameLst>
                                      </p:cBhvr>
                                      <p:to>
                                        <p:strVal val="visible"/>
                                      </p:to>
                                    </p:set>
                                    <p:animEffect filter="fade" transition="in">
                                      <p:cBhvr>
                                        <p:cTn dur="1000"/>
                                        <p:tgtEl>
                                          <p:spTgt spid="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xEl>
                                              <p:pRg end="3" st="3"/>
                                            </p:txEl>
                                          </p:spTgt>
                                        </p:tgtEl>
                                        <p:attrNameLst>
                                          <p:attrName>style.visibility</p:attrName>
                                        </p:attrNameLst>
                                      </p:cBhvr>
                                      <p:to>
                                        <p:strVal val="visible"/>
                                      </p:to>
                                    </p:set>
                                    <p:animEffect filter="fade" transition="in">
                                      <p:cBhvr>
                                        <p:cTn dur="1000"/>
                                        <p:tgtEl>
                                          <p:spTgt spid="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xEl>
                                              <p:pRg end="4" st="4"/>
                                            </p:txEl>
                                          </p:spTgt>
                                        </p:tgtEl>
                                        <p:attrNameLst>
                                          <p:attrName>style.visibility</p:attrName>
                                        </p:attrNameLst>
                                      </p:cBhvr>
                                      <p:to>
                                        <p:strVal val="visible"/>
                                      </p:to>
                                    </p:set>
                                    <p:animEffect filter="fade" transition="in">
                                      <p:cBhvr>
                                        <p:cTn dur="1000"/>
                                        <p:tgtEl>
                                          <p:spTgt spid="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xEl>
                                              <p:pRg end="5" st="5"/>
                                            </p:txEl>
                                          </p:spTgt>
                                        </p:tgtEl>
                                        <p:attrNameLst>
                                          <p:attrName>style.visibility</p:attrName>
                                        </p:attrNameLst>
                                      </p:cBhvr>
                                      <p:to>
                                        <p:strVal val="visible"/>
                                      </p:to>
                                    </p:set>
                                    <p:animEffect filter="fade" transition="in">
                                      <p:cBhvr>
                                        <p:cTn dur="1000"/>
                                        <p:tgtEl>
                                          <p:spTgt spid="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xEl>
                                              <p:pRg end="6" st="6"/>
                                            </p:txEl>
                                          </p:spTgt>
                                        </p:tgtEl>
                                        <p:attrNameLst>
                                          <p:attrName>style.visibility</p:attrName>
                                        </p:attrNameLst>
                                      </p:cBhvr>
                                      <p:to>
                                        <p:strVal val="visible"/>
                                      </p:to>
                                    </p:set>
                                    <p:animEffect filter="fade" transition="in">
                                      <p:cBhvr>
                                        <p:cTn dur="1000"/>
                                        <p:tgtEl>
                                          <p:spTgt spid="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xEl>
                                              <p:pRg end="7" st="7"/>
                                            </p:txEl>
                                          </p:spTgt>
                                        </p:tgtEl>
                                        <p:attrNameLst>
                                          <p:attrName>style.visibility</p:attrName>
                                        </p:attrNameLst>
                                      </p:cBhvr>
                                      <p:to>
                                        <p:strVal val="visible"/>
                                      </p:to>
                                    </p:set>
                                    <p:animEffect filter="fade" transition="in">
                                      <p:cBhvr>
                                        <p:cTn dur="1000"/>
                                        <p:tgtEl>
                                          <p:spTgt spid="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xEl>
                                              <p:pRg end="8" st="8"/>
                                            </p:txEl>
                                          </p:spTgt>
                                        </p:tgtEl>
                                        <p:attrNameLst>
                                          <p:attrName>style.visibility</p:attrName>
                                        </p:attrNameLst>
                                      </p:cBhvr>
                                      <p:to>
                                        <p:strVal val="visible"/>
                                      </p:to>
                                    </p:set>
                                    <p:animEffect filter="fade" transition="in">
                                      <p:cBhvr>
                                        <p:cTn dur="1000"/>
                                        <p:tgtEl>
                                          <p:spTgt spid="6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3"/>
                                        </p:tgtEl>
                                      </p:cBhvr>
                                    </p:animEffect>
                                    <p:set>
                                      <p:cBhvr>
                                        <p:cTn dur="1" fill="hold">
                                          <p:stCondLst>
                                            <p:cond delay="1000"/>
                                          </p:stCondLst>
                                        </p:cTn>
                                        <p:tgtEl>
                                          <p:spTgt spid="6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4"/>
                                        </p:tgtEl>
                                      </p:cBhvr>
                                    </p:animEffect>
                                    <p:set>
                                      <p:cBhvr>
                                        <p:cTn dur="1" fill="hold">
                                          <p:stCondLst>
                                            <p:cond delay="1000"/>
                                          </p:stCondLst>
                                        </p:cTn>
                                        <p:tgtEl>
                                          <p:spTgt spid="6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xEl>
                                              <p:pRg end="0" st="0"/>
                                            </p:txEl>
                                          </p:spTgt>
                                        </p:tgtEl>
                                        <p:attrNameLst>
                                          <p:attrName>style.visibility</p:attrName>
                                        </p:attrNameLst>
                                      </p:cBhvr>
                                      <p:to>
                                        <p:strVal val="visible"/>
                                      </p:to>
                                    </p:set>
                                    <p:animEffect filter="fade" transition="in">
                                      <p:cBhvr>
                                        <p:cTn dur="1000"/>
                                        <p:tgtEl>
                                          <p:spTgt spid="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xEl>
                                              <p:pRg end="1" st="1"/>
                                            </p:txEl>
                                          </p:spTgt>
                                        </p:tgtEl>
                                        <p:attrNameLst>
                                          <p:attrName>style.visibility</p:attrName>
                                        </p:attrNameLst>
                                      </p:cBhvr>
                                      <p:to>
                                        <p:strVal val="visible"/>
                                      </p:to>
                                    </p:set>
                                    <p:animEffect filter="fade" transition="in">
                                      <p:cBhvr>
                                        <p:cTn dur="1000"/>
                                        <p:tgtEl>
                                          <p:spTgt spid="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xEl>
                                              <p:pRg end="2" st="2"/>
                                            </p:txEl>
                                          </p:spTgt>
                                        </p:tgtEl>
                                        <p:attrNameLst>
                                          <p:attrName>style.visibility</p:attrName>
                                        </p:attrNameLst>
                                      </p:cBhvr>
                                      <p:to>
                                        <p:strVal val="visible"/>
                                      </p:to>
                                    </p:set>
                                    <p:animEffect filter="fade" transition="in">
                                      <p:cBhvr>
                                        <p:cTn dur="1000"/>
                                        <p:tgtEl>
                                          <p:spTgt spid="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xEl>
                                              <p:pRg end="3" st="3"/>
                                            </p:txEl>
                                          </p:spTgt>
                                        </p:tgtEl>
                                        <p:attrNameLst>
                                          <p:attrName>style.visibility</p:attrName>
                                        </p:attrNameLst>
                                      </p:cBhvr>
                                      <p:to>
                                        <p:strVal val="visible"/>
                                      </p:to>
                                    </p:set>
                                    <p:animEffect filter="fade" transition="in">
                                      <p:cBhvr>
                                        <p:cTn dur="1000"/>
                                        <p:tgtEl>
                                          <p:spTgt spid="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xEl>
                                              <p:pRg end="4" st="4"/>
                                            </p:txEl>
                                          </p:spTgt>
                                        </p:tgtEl>
                                        <p:attrNameLst>
                                          <p:attrName>style.visibility</p:attrName>
                                        </p:attrNameLst>
                                      </p:cBhvr>
                                      <p:to>
                                        <p:strVal val="visible"/>
                                      </p:to>
                                    </p:set>
                                    <p:animEffect filter="fade" transition="in">
                                      <p:cBhvr>
                                        <p:cTn dur="1000"/>
                                        <p:tgtEl>
                                          <p:spTgt spid="6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xEl>
                                              <p:pRg end="5" st="5"/>
                                            </p:txEl>
                                          </p:spTgt>
                                        </p:tgtEl>
                                        <p:attrNameLst>
                                          <p:attrName>style.visibility</p:attrName>
                                        </p:attrNameLst>
                                      </p:cBhvr>
                                      <p:to>
                                        <p:strVal val="visible"/>
                                      </p:to>
                                    </p:set>
                                    <p:animEffect filter="fade" transition="in">
                                      <p:cBhvr>
                                        <p:cTn dur="1000"/>
                                        <p:tgtEl>
                                          <p:spTgt spid="6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par>
                                <p:cTn fill="hold" nodeType="with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arabicPeriod"/>
            </a:pPr>
            <a:r>
              <a:rPr lang="en"/>
              <a:t>LAN configuration								     Networking</a:t>
            </a:r>
            <a:endParaRPr/>
          </a:p>
        </p:txBody>
      </p:sp>
      <p:sp>
        <p:nvSpPr>
          <p:cNvPr id="417" name="Google Shape;41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lang="en"/>
              <a:t>Constraints</a:t>
            </a:r>
            <a:endParaRPr/>
          </a:p>
          <a:p>
            <a:pPr indent="-304958" lvl="1" marL="914400" rtl="0" algn="l">
              <a:spcBef>
                <a:spcPts val="0"/>
              </a:spcBef>
              <a:spcAft>
                <a:spcPts val="0"/>
              </a:spcAft>
              <a:buSzPct val="100000"/>
              <a:buChar char="○"/>
            </a:pPr>
            <a:r>
              <a:rPr lang="en"/>
              <a:t>The IoT system has to be functional when the home WiFi router is OFF</a:t>
            </a:r>
            <a:endParaRPr/>
          </a:p>
          <a:p>
            <a:pPr indent="-304958" lvl="1" marL="914400" rtl="0" algn="l">
              <a:spcBef>
                <a:spcPts val="0"/>
              </a:spcBef>
              <a:spcAft>
                <a:spcPts val="0"/>
              </a:spcAft>
              <a:buSzPct val="100000"/>
              <a:buChar char="○"/>
            </a:pPr>
            <a:r>
              <a:rPr lang="en"/>
              <a:t>Internet connection is still needed to </a:t>
            </a:r>
            <a:r>
              <a:rPr lang="en"/>
              <a:t>perform</a:t>
            </a:r>
            <a:r>
              <a:rPr lang="en"/>
              <a:t> FOTA update</a:t>
            </a:r>
            <a:endParaRPr/>
          </a:p>
          <a:p>
            <a:pPr indent="-304958" lvl="1" marL="914400" rtl="0" algn="l">
              <a:spcBef>
                <a:spcPts val="0"/>
              </a:spcBef>
              <a:spcAft>
                <a:spcPts val="0"/>
              </a:spcAft>
              <a:buSzPct val="100000"/>
              <a:buChar char="○"/>
            </a:pPr>
            <a:r>
              <a:rPr lang="en"/>
              <a:t>Our intention was to use only the wireless interface and no ethernet cables</a:t>
            </a:r>
            <a:endParaRPr/>
          </a:p>
          <a:p>
            <a:pPr indent="-304958" lvl="0" marL="457200" rtl="0" algn="l">
              <a:spcBef>
                <a:spcPts val="0"/>
              </a:spcBef>
              <a:spcAft>
                <a:spcPts val="0"/>
              </a:spcAft>
              <a:buSzPct val="100000"/>
              <a:buChar char="➢"/>
            </a:pPr>
            <a:r>
              <a:rPr lang="en"/>
              <a:t>Raspberry Pi has to be hotspot </a:t>
            </a:r>
            <a:r>
              <a:rPr lang="en"/>
              <a:t>access</a:t>
            </a:r>
            <a:r>
              <a:rPr lang="en"/>
              <a:t> point, which is</a:t>
            </a:r>
            <a:endParaRPr/>
          </a:p>
          <a:p>
            <a:pPr indent="-304958" lvl="1" marL="914400" rtl="0" algn="l">
              <a:spcBef>
                <a:spcPts val="0"/>
              </a:spcBef>
              <a:spcAft>
                <a:spcPts val="0"/>
              </a:spcAft>
              <a:buSzPct val="100000"/>
              <a:buChar char="○"/>
            </a:pPr>
            <a:r>
              <a:rPr lang="en"/>
              <a:t>A wireless access point to other nodes</a:t>
            </a:r>
            <a:endParaRPr/>
          </a:p>
          <a:p>
            <a:pPr indent="-304958" lvl="1" marL="914400" rtl="0" algn="l">
              <a:spcBef>
                <a:spcPts val="0"/>
              </a:spcBef>
              <a:spcAft>
                <a:spcPts val="0"/>
              </a:spcAft>
              <a:buSzPct val="100000"/>
              <a:buChar char="○"/>
            </a:pPr>
            <a:r>
              <a:rPr lang="en"/>
              <a:t>A wireless client to the home WiFi router</a:t>
            </a:r>
            <a:endParaRPr/>
          </a:p>
          <a:p>
            <a:pPr indent="-304958" lvl="0" marL="457200" rtl="0" algn="l">
              <a:spcBef>
                <a:spcPts val="0"/>
              </a:spcBef>
              <a:spcAft>
                <a:spcPts val="0"/>
              </a:spcAft>
              <a:buSzPct val="100000"/>
              <a:buChar char="➢"/>
            </a:pPr>
            <a:r>
              <a:rPr lang="en"/>
              <a:t>The single wireless network interface controller will have to alternate between two roles</a:t>
            </a:r>
            <a:endParaRPr/>
          </a:p>
          <a:p>
            <a:pPr indent="-304958" lvl="1" marL="914400" rtl="0" algn="l">
              <a:spcBef>
                <a:spcPts val="0"/>
              </a:spcBef>
              <a:spcAft>
                <a:spcPts val="0"/>
              </a:spcAft>
              <a:buSzPct val="100000"/>
              <a:buChar char="○"/>
            </a:pPr>
            <a:r>
              <a:rPr lang="en"/>
              <a:t>Reduced bandwidth</a:t>
            </a:r>
            <a:endParaRPr/>
          </a:p>
          <a:p>
            <a:pPr indent="-304958" lvl="1" marL="914400" rtl="0" algn="l">
              <a:spcBef>
                <a:spcPts val="0"/>
              </a:spcBef>
              <a:spcAft>
                <a:spcPts val="0"/>
              </a:spcAft>
              <a:buSzPct val="100000"/>
              <a:buChar char="○"/>
            </a:pPr>
            <a:r>
              <a:rPr lang="en"/>
              <a:t>It is necessary to be able to revert back to pure client network</a:t>
            </a:r>
            <a:endParaRPr/>
          </a:p>
          <a:p>
            <a:pPr indent="-304958" lvl="0" marL="457200" rtl="0" algn="l">
              <a:spcBef>
                <a:spcPts val="0"/>
              </a:spcBef>
              <a:spcAft>
                <a:spcPts val="0"/>
              </a:spcAft>
              <a:buSzPct val="100000"/>
              <a:buChar char="➢"/>
            </a:pPr>
            <a:r>
              <a:rPr lang="en"/>
              <a:t>Raspberry Pi also has to provide a DNS service</a:t>
            </a:r>
            <a:endParaRPr/>
          </a:p>
          <a:p>
            <a:pPr indent="-304958" lvl="1" marL="914400" rtl="0" algn="l">
              <a:spcBef>
                <a:spcPts val="0"/>
              </a:spcBef>
              <a:spcAft>
                <a:spcPts val="0"/>
              </a:spcAft>
              <a:buSzPct val="100000"/>
              <a:buChar char="○"/>
            </a:pPr>
            <a:r>
              <a:rPr lang="en"/>
              <a:t>To apply TLS security, a hostname is required for the server</a:t>
            </a:r>
            <a:endParaRPr/>
          </a:p>
          <a:p>
            <a:pPr indent="-304958" lvl="1" marL="914400" rtl="0" algn="l">
              <a:spcBef>
                <a:spcPts val="0"/>
              </a:spcBef>
              <a:spcAft>
                <a:spcPts val="0"/>
              </a:spcAft>
              <a:buSzPct val="100000"/>
              <a:buChar char="○"/>
            </a:pPr>
            <a:r>
              <a:rPr lang="en"/>
              <a:t>The subject of a TLS </a:t>
            </a:r>
            <a:r>
              <a:rPr lang="en"/>
              <a:t>certificate can not be a private IP address</a:t>
            </a:r>
            <a:r>
              <a:rPr lang="en"/>
              <a:t> </a:t>
            </a:r>
            <a:endParaRPr/>
          </a:p>
          <a:p>
            <a:pPr indent="0" lvl="0" marL="0" rtl="0" algn="l">
              <a:spcBef>
                <a:spcPts val="1200"/>
              </a:spcBef>
              <a:spcAft>
                <a:spcPts val="1200"/>
              </a:spcAft>
              <a:buNone/>
            </a:pPr>
            <a:r>
              <a:rPr lang="en"/>
              <a:t> </a:t>
            </a:r>
            <a:endParaRPr/>
          </a:p>
        </p:txBody>
      </p:sp>
      <p:sp>
        <p:nvSpPr>
          <p:cNvPr id="418" name="Google Shape;418;p32"/>
          <p:cNvSpPr/>
          <p:nvPr/>
        </p:nvSpPr>
        <p:spPr>
          <a:xfrm>
            <a:off x="2657050" y="3518175"/>
            <a:ext cx="1068900" cy="1068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300">
                <a:latin typeface="Times New Roman"/>
                <a:ea typeface="Times New Roman"/>
                <a:cs typeface="Times New Roman"/>
                <a:sym typeface="Times New Roman"/>
              </a:rPr>
              <a:t>dhcpcd</a:t>
            </a:r>
            <a:r>
              <a:rPr lang="en" sz="1300">
                <a:latin typeface="Times New Roman"/>
                <a:ea typeface="Times New Roman"/>
                <a:cs typeface="Times New Roman"/>
                <a:sym typeface="Times New Roman"/>
              </a:rPr>
              <a:t> wireless client</a:t>
            </a:r>
            <a:endParaRPr sz="1300">
              <a:latin typeface="Times New Roman"/>
              <a:ea typeface="Times New Roman"/>
              <a:cs typeface="Times New Roman"/>
              <a:sym typeface="Times New Roman"/>
            </a:endParaRPr>
          </a:p>
        </p:txBody>
      </p:sp>
      <p:sp>
        <p:nvSpPr>
          <p:cNvPr id="419" name="Google Shape;419;p32"/>
          <p:cNvSpPr/>
          <p:nvPr/>
        </p:nvSpPr>
        <p:spPr>
          <a:xfrm>
            <a:off x="1143000" y="1417675"/>
            <a:ext cx="1796100" cy="86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300">
                <a:latin typeface="Times New Roman"/>
                <a:ea typeface="Times New Roman"/>
                <a:cs typeface="Times New Roman"/>
                <a:sym typeface="Times New Roman"/>
              </a:rPr>
              <a:t>dhcpcd</a:t>
            </a:r>
            <a:r>
              <a:rPr lang="en" sz="1300">
                <a:latin typeface="Times New Roman"/>
                <a:ea typeface="Times New Roman"/>
                <a:cs typeface="Times New Roman"/>
                <a:sym typeface="Times New Roman"/>
              </a:rPr>
              <a:t> hotspot AP with ethernet upstream</a:t>
            </a:r>
            <a:endParaRPr sz="1300">
              <a:latin typeface="Times New Roman"/>
              <a:ea typeface="Times New Roman"/>
              <a:cs typeface="Times New Roman"/>
              <a:sym typeface="Times New Roman"/>
            </a:endParaRPr>
          </a:p>
        </p:txBody>
      </p:sp>
      <p:sp>
        <p:nvSpPr>
          <p:cNvPr id="420" name="Google Shape;420;p32"/>
          <p:cNvSpPr/>
          <p:nvPr/>
        </p:nvSpPr>
        <p:spPr>
          <a:xfrm>
            <a:off x="3969150" y="1245325"/>
            <a:ext cx="1205700" cy="120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300">
                <a:solidFill>
                  <a:schemeClr val="dk1"/>
                </a:solidFill>
                <a:latin typeface="Times New Roman"/>
                <a:ea typeface="Times New Roman"/>
                <a:cs typeface="Times New Roman"/>
                <a:sym typeface="Times New Roman"/>
              </a:rPr>
              <a:t>Systemd-networkd </a:t>
            </a:r>
            <a:r>
              <a:rPr lang="en" sz="1300">
                <a:solidFill>
                  <a:schemeClr val="dk1"/>
                </a:solidFill>
                <a:latin typeface="Times New Roman"/>
                <a:ea typeface="Times New Roman"/>
                <a:cs typeface="Times New Roman"/>
                <a:sym typeface="Times New Roman"/>
              </a:rPr>
              <a:t>hotspot AP </a:t>
            </a:r>
            <a:endParaRPr sz="1300">
              <a:latin typeface="Times New Roman"/>
              <a:ea typeface="Times New Roman"/>
              <a:cs typeface="Times New Roman"/>
              <a:sym typeface="Times New Roman"/>
            </a:endParaRPr>
          </a:p>
        </p:txBody>
      </p:sp>
      <p:sp>
        <p:nvSpPr>
          <p:cNvPr id="421" name="Google Shape;421;p32"/>
          <p:cNvSpPr/>
          <p:nvPr/>
        </p:nvSpPr>
        <p:spPr>
          <a:xfrm>
            <a:off x="6462950" y="1245325"/>
            <a:ext cx="1205700" cy="120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300">
                <a:solidFill>
                  <a:schemeClr val="dk1"/>
                </a:solidFill>
                <a:latin typeface="Times New Roman"/>
                <a:ea typeface="Times New Roman"/>
                <a:cs typeface="Times New Roman"/>
                <a:sym typeface="Times New Roman"/>
              </a:rPr>
              <a:t>dhcpcd wireless AP</a:t>
            </a:r>
            <a:endParaRPr sz="1300">
              <a:latin typeface="Times New Roman"/>
              <a:ea typeface="Times New Roman"/>
              <a:cs typeface="Times New Roman"/>
              <a:sym typeface="Times New Roman"/>
            </a:endParaRPr>
          </a:p>
        </p:txBody>
      </p:sp>
      <p:sp>
        <p:nvSpPr>
          <p:cNvPr id="422" name="Google Shape;422;p32"/>
          <p:cNvSpPr/>
          <p:nvPr/>
        </p:nvSpPr>
        <p:spPr>
          <a:xfrm flipH="1">
            <a:off x="3829775" y="4123750"/>
            <a:ext cx="1887000" cy="4080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300">
                <a:latin typeface="Times New Roman"/>
                <a:ea typeface="Times New Roman"/>
                <a:cs typeface="Times New Roman"/>
                <a:sym typeface="Times New Roman"/>
              </a:rPr>
              <a:t>Systemd-resolved</a:t>
            </a:r>
            <a:r>
              <a:rPr lang="en" sz="1300">
                <a:latin typeface="Times New Roman"/>
                <a:ea typeface="Times New Roman"/>
                <a:cs typeface="Times New Roman"/>
                <a:sym typeface="Times New Roman"/>
              </a:rPr>
              <a:t> DNS forwarder</a:t>
            </a:r>
            <a:endParaRPr sz="1300">
              <a:latin typeface="Times New Roman"/>
              <a:ea typeface="Times New Roman"/>
              <a:cs typeface="Times New Roman"/>
              <a:sym typeface="Times New Roman"/>
            </a:endParaRPr>
          </a:p>
        </p:txBody>
      </p:sp>
      <p:cxnSp>
        <p:nvCxnSpPr>
          <p:cNvPr id="423" name="Google Shape;423;p32"/>
          <p:cNvCxnSpPr/>
          <p:nvPr/>
        </p:nvCxnSpPr>
        <p:spPr>
          <a:xfrm rot="10800000">
            <a:off x="2129975" y="2464150"/>
            <a:ext cx="586500" cy="1083600"/>
          </a:xfrm>
          <a:prstGeom prst="straightConnector1">
            <a:avLst/>
          </a:prstGeom>
          <a:noFill/>
          <a:ln cap="flat" cmpd="sng" w="9525">
            <a:solidFill>
              <a:schemeClr val="dk2"/>
            </a:solidFill>
            <a:prstDash val="solid"/>
            <a:round/>
            <a:headEnd len="med" w="med" type="none"/>
            <a:tailEnd len="med" w="med" type="triangle"/>
          </a:ln>
        </p:spPr>
      </p:cxnSp>
      <p:cxnSp>
        <p:nvCxnSpPr>
          <p:cNvPr id="424" name="Google Shape;424;p32"/>
          <p:cNvCxnSpPr/>
          <p:nvPr/>
        </p:nvCxnSpPr>
        <p:spPr>
          <a:xfrm>
            <a:off x="2248900" y="2449275"/>
            <a:ext cx="571500" cy="1024200"/>
          </a:xfrm>
          <a:prstGeom prst="straightConnector1">
            <a:avLst/>
          </a:prstGeom>
          <a:noFill/>
          <a:ln cap="flat" cmpd="sng" w="9525">
            <a:solidFill>
              <a:schemeClr val="dk2"/>
            </a:solidFill>
            <a:prstDash val="solid"/>
            <a:round/>
            <a:headEnd len="med" w="med" type="none"/>
            <a:tailEnd len="med" w="med" type="triangle"/>
          </a:ln>
        </p:spPr>
      </p:cxnSp>
      <p:cxnSp>
        <p:nvCxnSpPr>
          <p:cNvPr id="425" name="Google Shape;425;p32"/>
          <p:cNvCxnSpPr/>
          <p:nvPr/>
        </p:nvCxnSpPr>
        <p:spPr>
          <a:xfrm flipH="1" rot="10800000">
            <a:off x="3473525" y="2449400"/>
            <a:ext cx="653100" cy="1016700"/>
          </a:xfrm>
          <a:prstGeom prst="straightConnector1">
            <a:avLst/>
          </a:prstGeom>
          <a:noFill/>
          <a:ln cap="flat" cmpd="sng" w="9525">
            <a:solidFill>
              <a:schemeClr val="dk2"/>
            </a:solidFill>
            <a:prstDash val="solid"/>
            <a:round/>
            <a:headEnd len="med" w="med" type="none"/>
            <a:tailEnd len="med" w="med" type="triangle"/>
          </a:ln>
        </p:spPr>
      </p:cxnSp>
      <p:cxnSp>
        <p:nvCxnSpPr>
          <p:cNvPr id="426" name="Google Shape;426;p32"/>
          <p:cNvCxnSpPr/>
          <p:nvPr/>
        </p:nvCxnSpPr>
        <p:spPr>
          <a:xfrm flipH="1">
            <a:off x="3607025" y="2530925"/>
            <a:ext cx="638400" cy="972300"/>
          </a:xfrm>
          <a:prstGeom prst="straightConnector1">
            <a:avLst/>
          </a:prstGeom>
          <a:noFill/>
          <a:ln cap="flat" cmpd="sng" w="9525">
            <a:solidFill>
              <a:schemeClr val="dk2"/>
            </a:solidFill>
            <a:prstDash val="solid"/>
            <a:round/>
            <a:headEnd len="med" w="med" type="none"/>
            <a:tailEnd len="med" w="med" type="triangle"/>
          </a:ln>
        </p:spPr>
      </p:cxnSp>
      <p:cxnSp>
        <p:nvCxnSpPr>
          <p:cNvPr id="427" name="Google Shape;427;p32"/>
          <p:cNvCxnSpPr/>
          <p:nvPr/>
        </p:nvCxnSpPr>
        <p:spPr>
          <a:xfrm flipH="1" rot="10800000">
            <a:off x="3748150" y="2219150"/>
            <a:ext cx="2649600" cy="1491900"/>
          </a:xfrm>
          <a:prstGeom prst="straightConnector1">
            <a:avLst/>
          </a:prstGeom>
          <a:noFill/>
          <a:ln cap="flat" cmpd="sng" w="9525">
            <a:solidFill>
              <a:schemeClr val="dk2"/>
            </a:solidFill>
            <a:prstDash val="solid"/>
            <a:round/>
            <a:headEnd len="med" w="med" type="none"/>
            <a:tailEnd len="med" w="med" type="triangle"/>
          </a:ln>
        </p:spPr>
      </p:cxnSp>
      <p:cxnSp>
        <p:nvCxnSpPr>
          <p:cNvPr id="428" name="Google Shape;428;p32"/>
          <p:cNvCxnSpPr/>
          <p:nvPr/>
        </p:nvCxnSpPr>
        <p:spPr>
          <a:xfrm flipH="1">
            <a:off x="3796325" y="2404750"/>
            <a:ext cx="2619900" cy="1454700"/>
          </a:xfrm>
          <a:prstGeom prst="straightConnector1">
            <a:avLst/>
          </a:prstGeom>
          <a:noFill/>
          <a:ln cap="flat" cmpd="sng" w="9525">
            <a:solidFill>
              <a:schemeClr val="dk2"/>
            </a:solidFill>
            <a:prstDash val="solid"/>
            <a:round/>
            <a:headEnd len="med" w="med" type="none"/>
            <a:tailEnd len="med" w="med" type="triangle"/>
          </a:ln>
        </p:spPr>
      </p:cxnSp>
      <p:sp>
        <p:nvSpPr>
          <p:cNvPr id="429" name="Google Shape;429;p32"/>
          <p:cNvSpPr/>
          <p:nvPr/>
        </p:nvSpPr>
        <p:spPr>
          <a:xfrm>
            <a:off x="2456675" y="2868700"/>
            <a:ext cx="259800" cy="274500"/>
          </a:xfrm>
          <a:prstGeom prst="mathMultiply">
            <a:avLst>
              <a:gd fmla="val 23520" name="adj1"/>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a:off x="3796325" y="2868700"/>
            <a:ext cx="259800" cy="274500"/>
          </a:xfrm>
          <a:prstGeom prst="mathMultiply">
            <a:avLst>
              <a:gd fmla="val 23520" name="adj1"/>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
          <p:cNvSpPr/>
          <p:nvPr/>
        </p:nvSpPr>
        <p:spPr>
          <a:xfrm>
            <a:off x="4943050" y="2827850"/>
            <a:ext cx="259800" cy="274500"/>
          </a:xfrm>
          <a:prstGeom prst="mathMultiply">
            <a:avLst>
              <a:gd fmla="val 23520" name="adj1"/>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p:nvPr/>
        </p:nvSpPr>
        <p:spPr>
          <a:xfrm flipH="1">
            <a:off x="6700450" y="4123750"/>
            <a:ext cx="1487700" cy="4080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300">
                <a:latin typeface="Times New Roman"/>
                <a:ea typeface="Times New Roman"/>
                <a:cs typeface="Times New Roman"/>
                <a:sym typeface="Times New Roman"/>
              </a:rPr>
              <a:t>dnsmasq</a:t>
            </a:r>
            <a:r>
              <a:rPr lang="en" sz="1300">
                <a:latin typeface="Times New Roman"/>
                <a:ea typeface="Times New Roman"/>
                <a:cs typeface="Times New Roman"/>
                <a:sym typeface="Times New Roman"/>
              </a:rPr>
              <a:t> DNS server</a:t>
            </a:r>
            <a:endParaRPr sz="1300">
              <a:latin typeface="Times New Roman"/>
              <a:ea typeface="Times New Roman"/>
              <a:cs typeface="Times New Roman"/>
              <a:sym typeface="Times New Roman"/>
            </a:endParaRPr>
          </a:p>
        </p:txBody>
      </p:sp>
      <p:cxnSp>
        <p:nvCxnSpPr>
          <p:cNvPr id="433" name="Google Shape;433;p32"/>
          <p:cNvCxnSpPr/>
          <p:nvPr/>
        </p:nvCxnSpPr>
        <p:spPr>
          <a:xfrm flipH="1" rot="10800000">
            <a:off x="5833750" y="4297300"/>
            <a:ext cx="749700" cy="7500"/>
          </a:xfrm>
          <a:prstGeom prst="straightConnector1">
            <a:avLst/>
          </a:prstGeom>
          <a:noFill/>
          <a:ln cap="flat" cmpd="sng" w="9525">
            <a:solidFill>
              <a:schemeClr val="dk2"/>
            </a:solidFill>
            <a:prstDash val="solid"/>
            <a:round/>
            <a:headEnd len="med" w="med" type="none"/>
            <a:tailEnd len="med" w="med" type="triangle"/>
          </a:ln>
        </p:spPr>
      </p:cxnSp>
      <p:sp>
        <p:nvSpPr>
          <p:cNvPr id="434" name="Google Shape;434;p32"/>
          <p:cNvSpPr txBox="1"/>
          <p:nvPr/>
        </p:nvSpPr>
        <p:spPr>
          <a:xfrm>
            <a:off x="897750" y="1245325"/>
            <a:ext cx="847800" cy="3849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Guide 1</a:t>
            </a:r>
            <a:endParaRPr sz="1300">
              <a:latin typeface="Times New Roman"/>
              <a:ea typeface="Times New Roman"/>
              <a:cs typeface="Times New Roman"/>
              <a:sym typeface="Times New Roman"/>
            </a:endParaRPr>
          </a:p>
        </p:txBody>
      </p:sp>
      <p:sp>
        <p:nvSpPr>
          <p:cNvPr id="435" name="Google Shape;435;p32"/>
          <p:cNvSpPr txBox="1"/>
          <p:nvPr/>
        </p:nvSpPr>
        <p:spPr>
          <a:xfrm>
            <a:off x="3334125" y="1245325"/>
            <a:ext cx="847800" cy="3849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Guide 2</a:t>
            </a:r>
            <a:endParaRPr sz="1300">
              <a:latin typeface="Times New Roman"/>
              <a:ea typeface="Times New Roman"/>
              <a:cs typeface="Times New Roman"/>
              <a:sym typeface="Times New Roman"/>
            </a:endParaRPr>
          </a:p>
        </p:txBody>
      </p:sp>
      <p:sp>
        <p:nvSpPr>
          <p:cNvPr id="436" name="Google Shape;436;p32"/>
          <p:cNvSpPr txBox="1"/>
          <p:nvPr/>
        </p:nvSpPr>
        <p:spPr>
          <a:xfrm>
            <a:off x="5854600" y="1248000"/>
            <a:ext cx="847800" cy="3849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Guide 3</a:t>
            </a:r>
            <a:endParaRPr sz="1300">
              <a:latin typeface="Times New Roman"/>
              <a:ea typeface="Times New Roman"/>
              <a:cs typeface="Times New Roman"/>
              <a:sym typeface="Times New Roman"/>
            </a:endParaRPr>
          </a:p>
        </p:txBody>
      </p:sp>
      <p:sp>
        <p:nvSpPr>
          <p:cNvPr id="437" name="Google Shape;437;p32"/>
          <p:cNvSpPr txBox="1"/>
          <p:nvPr/>
        </p:nvSpPr>
        <p:spPr>
          <a:xfrm>
            <a:off x="7020400" y="3769700"/>
            <a:ext cx="847800" cy="3849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Guide 4</a:t>
            </a:r>
            <a:endParaRPr sz="13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0" st="0"/>
                                            </p:txEl>
                                          </p:spTgt>
                                        </p:tgtEl>
                                        <p:attrNameLst>
                                          <p:attrName>style.visibility</p:attrName>
                                        </p:attrNameLst>
                                      </p:cBhvr>
                                      <p:to>
                                        <p:strVal val="visible"/>
                                      </p:to>
                                    </p:set>
                                    <p:animEffect filter="fade" transition="in">
                                      <p:cBhvr>
                                        <p:cTn dur="1000"/>
                                        <p:tgtEl>
                                          <p:spTgt spid="4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1" st="1"/>
                                            </p:txEl>
                                          </p:spTgt>
                                        </p:tgtEl>
                                        <p:attrNameLst>
                                          <p:attrName>style.visibility</p:attrName>
                                        </p:attrNameLst>
                                      </p:cBhvr>
                                      <p:to>
                                        <p:strVal val="visible"/>
                                      </p:to>
                                    </p:set>
                                    <p:animEffect filter="fade" transition="in">
                                      <p:cBhvr>
                                        <p:cTn dur="1000"/>
                                        <p:tgtEl>
                                          <p:spTgt spid="4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2" st="2"/>
                                            </p:txEl>
                                          </p:spTgt>
                                        </p:tgtEl>
                                        <p:attrNameLst>
                                          <p:attrName>style.visibility</p:attrName>
                                        </p:attrNameLst>
                                      </p:cBhvr>
                                      <p:to>
                                        <p:strVal val="visible"/>
                                      </p:to>
                                    </p:set>
                                    <p:animEffect filter="fade" transition="in">
                                      <p:cBhvr>
                                        <p:cTn dur="1000"/>
                                        <p:tgtEl>
                                          <p:spTgt spid="4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3" st="3"/>
                                            </p:txEl>
                                          </p:spTgt>
                                        </p:tgtEl>
                                        <p:attrNameLst>
                                          <p:attrName>style.visibility</p:attrName>
                                        </p:attrNameLst>
                                      </p:cBhvr>
                                      <p:to>
                                        <p:strVal val="visible"/>
                                      </p:to>
                                    </p:set>
                                    <p:animEffect filter="fade" transition="in">
                                      <p:cBhvr>
                                        <p:cTn dur="1000"/>
                                        <p:tgtEl>
                                          <p:spTgt spid="4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4" st="4"/>
                                            </p:txEl>
                                          </p:spTgt>
                                        </p:tgtEl>
                                        <p:attrNameLst>
                                          <p:attrName>style.visibility</p:attrName>
                                        </p:attrNameLst>
                                      </p:cBhvr>
                                      <p:to>
                                        <p:strVal val="visible"/>
                                      </p:to>
                                    </p:set>
                                    <p:animEffect filter="fade" transition="in">
                                      <p:cBhvr>
                                        <p:cTn dur="1000"/>
                                        <p:tgtEl>
                                          <p:spTgt spid="4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5" st="5"/>
                                            </p:txEl>
                                          </p:spTgt>
                                        </p:tgtEl>
                                        <p:attrNameLst>
                                          <p:attrName>style.visibility</p:attrName>
                                        </p:attrNameLst>
                                      </p:cBhvr>
                                      <p:to>
                                        <p:strVal val="visible"/>
                                      </p:to>
                                    </p:set>
                                    <p:animEffect filter="fade" transition="in">
                                      <p:cBhvr>
                                        <p:cTn dur="1000"/>
                                        <p:tgtEl>
                                          <p:spTgt spid="41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6" st="6"/>
                                            </p:txEl>
                                          </p:spTgt>
                                        </p:tgtEl>
                                        <p:attrNameLst>
                                          <p:attrName>style.visibility</p:attrName>
                                        </p:attrNameLst>
                                      </p:cBhvr>
                                      <p:to>
                                        <p:strVal val="visible"/>
                                      </p:to>
                                    </p:set>
                                    <p:animEffect filter="fade" transition="in">
                                      <p:cBhvr>
                                        <p:cTn dur="1000"/>
                                        <p:tgtEl>
                                          <p:spTgt spid="41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7" st="7"/>
                                            </p:txEl>
                                          </p:spTgt>
                                        </p:tgtEl>
                                        <p:attrNameLst>
                                          <p:attrName>style.visibility</p:attrName>
                                        </p:attrNameLst>
                                      </p:cBhvr>
                                      <p:to>
                                        <p:strVal val="visible"/>
                                      </p:to>
                                    </p:set>
                                    <p:animEffect filter="fade" transition="in">
                                      <p:cBhvr>
                                        <p:cTn dur="1000"/>
                                        <p:tgtEl>
                                          <p:spTgt spid="41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8" st="8"/>
                                            </p:txEl>
                                          </p:spTgt>
                                        </p:tgtEl>
                                        <p:attrNameLst>
                                          <p:attrName>style.visibility</p:attrName>
                                        </p:attrNameLst>
                                      </p:cBhvr>
                                      <p:to>
                                        <p:strVal val="visible"/>
                                      </p:to>
                                    </p:set>
                                    <p:animEffect filter="fade" transition="in">
                                      <p:cBhvr>
                                        <p:cTn dur="1000"/>
                                        <p:tgtEl>
                                          <p:spTgt spid="41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9" st="9"/>
                                            </p:txEl>
                                          </p:spTgt>
                                        </p:tgtEl>
                                        <p:attrNameLst>
                                          <p:attrName>style.visibility</p:attrName>
                                        </p:attrNameLst>
                                      </p:cBhvr>
                                      <p:to>
                                        <p:strVal val="visible"/>
                                      </p:to>
                                    </p:set>
                                    <p:animEffect filter="fade" transition="in">
                                      <p:cBhvr>
                                        <p:cTn dur="1000"/>
                                        <p:tgtEl>
                                          <p:spTgt spid="41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10" st="10"/>
                                            </p:txEl>
                                          </p:spTgt>
                                        </p:tgtEl>
                                        <p:attrNameLst>
                                          <p:attrName>style.visibility</p:attrName>
                                        </p:attrNameLst>
                                      </p:cBhvr>
                                      <p:to>
                                        <p:strVal val="visible"/>
                                      </p:to>
                                    </p:set>
                                    <p:animEffect filter="fade" transition="in">
                                      <p:cBhvr>
                                        <p:cTn dur="1000"/>
                                        <p:tgtEl>
                                          <p:spTgt spid="41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11" st="11"/>
                                            </p:txEl>
                                          </p:spTgt>
                                        </p:tgtEl>
                                        <p:attrNameLst>
                                          <p:attrName>style.visibility</p:attrName>
                                        </p:attrNameLst>
                                      </p:cBhvr>
                                      <p:to>
                                        <p:strVal val="visible"/>
                                      </p:to>
                                    </p:set>
                                    <p:animEffect filter="fade" transition="in">
                                      <p:cBhvr>
                                        <p:cTn dur="1000"/>
                                        <p:tgtEl>
                                          <p:spTgt spid="417">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12" st="12"/>
                                            </p:txEl>
                                          </p:spTgt>
                                        </p:tgtEl>
                                        <p:attrNameLst>
                                          <p:attrName>style.visibility</p:attrName>
                                        </p:attrNameLst>
                                      </p:cBhvr>
                                      <p:to>
                                        <p:strVal val="visible"/>
                                      </p:to>
                                    </p:set>
                                    <p:animEffect filter="fade" transition="in">
                                      <p:cBhvr>
                                        <p:cTn dur="1000"/>
                                        <p:tgtEl>
                                          <p:spTgt spid="417">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13" st="13"/>
                                            </p:txEl>
                                          </p:spTgt>
                                        </p:tgtEl>
                                        <p:attrNameLst>
                                          <p:attrName>style.visibility</p:attrName>
                                        </p:attrNameLst>
                                      </p:cBhvr>
                                      <p:to>
                                        <p:strVal val="visible"/>
                                      </p:to>
                                    </p:set>
                                    <p:animEffect filter="fade" transition="in">
                                      <p:cBhvr>
                                        <p:cTn dur="1000"/>
                                        <p:tgtEl>
                                          <p:spTgt spid="417">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17"/>
                                        </p:tgtEl>
                                      </p:cBhvr>
                                    </p:animEffect>
                                    <p:set>
                                      <p:cBhvr>
                                        <p:cTn dur="1" fill="hold">
                                          <p:stCondLst>
                                            <p:cond delay="1000"/>
                                          </p:stCondLst>
                                        </p:cTn>
                                        <p:tgtEl>
                                          <p:spTgt spid="41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LcPeriod" startAt="2"/>
            </a:pPr>
            <a:r>
              <a:rPr lang="en"/>
              <a:t>Edge case handling			</a:t>
            </a:r>
            <a:r>
              <a:rPr lang="en"/>
              <a:t>					     Networking</a:t>
            </a:r>
            <a:endParaRPr/>
          </a:p>
          <a:p>
            <a:pPr indent="0" lvl="0" marL="0" rtl="0" algn="l">
              <a:spcBef>
                <a:spcPts val="0"/>
              </a:spcBef>
              <a:spcAft>
                <a:spcPts val="0"/>
              </a:spcAft>
              <a:buNone/>
            </a:pPr>
            <a:r>
              <a:t/>
            </a:r>
            <a:endParaRPr/>
          </a:p>
        </p:txBody>
      </p:sp>
      <p:sp>
        <p:nvSpPr>
          <p:cNvPr id="443" name="Google Shape;443;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Safe operation must persist even in connection edge cases</a:t>
            </a:r>
            <a:endParaRPr/>
          </a:p>
          <a:p>
            <a:pPr indent="-311150" lvl="0" marL="457200" rtl="0" algn="l">
              <a:spcBef>
                <a:spcPts val="0"/>
              </a:spcBef>
              <a:spcAft>
                <a:spcPts val="0"/>
              </a:spcAft>
              <a:buSzPts val="1300"/>
              <a:buChar char="➢"/>
            </a:pPr>
            <a:r>
              <a:rPr lang="en"/>
              <a:t>Handling of edge cases on esp32</a:t>
            </a:r>
            <a:endParaRPr/>
          </a:p>
          <a:p>
            <a:pPr indent="-311150" lvl="1" marL="914400" rtl="0" algn="l">
              <a:spcBef>
                <a:spcPts val="0"/>
              </a:spcBef>
              <a:spcAft>
                <a:spcPts val="0"/>
              </a:spcAft>
              <a:buSzPts val="1300"/>
              <a:buChar char="○"/>
            </a:pPr>
            <a:r>
              <a:rPr lang="en"/>
              <a:t>Exception handling for every network operation</a:t>
            </a:r>
            <a:endParaRPr/>
          </a:p>
          <a:p>
            <a:pPr indent="-311150" lvl="1" marL="914400" rtl="0" algn="l">
              <a:spcBef>
                <a:spcPts val="0"/>
              </a:spcBef>
              <a:spcAft>
                <a:spcPts val="0"/>
              </a:spcAft>
              <a:buSzPts val="1300"/>
              <a:buChar char="○"/>
            </a:pPr>
            <a:r>
              <a:rPr lang="en"/>
              <a:t>When LAN connection is lost during normal operation</a:t>
            </a:r>
            <a:endParaRPr/>
          </a:p>
          <a:p>
            <a:pPr indent="-311150" lvl="2" marL="1371600" rtl="0" algn="l">
              <a:spcBef>
                <a:spcPts val="0"/>
              </a:spcBef>
              <a:spcAft>
                <a:spcPts val="0"/>
              </a:spcAft>
              <a:buSzPts val="1300"/>
              <a:buAutoNum type="arabicPeriod"/>
            </a:pPr>
            <a:r>
              <a:rPr lang="en"/>
              <a:t>Turn off fan and AC</a:t>
            </a:r>
            <a:endParaRPr/>
          </a:p>
          <a:p>
            <a:pPr indent="-311150" lvl="2" marL="1371600" rtl="0" algn="l">
              <a:spcBef>
                <a:spcPts val="0"/>
              </a:spcBef>
              <a:spcAft>
                <a:spcPts val="0"/>
              </a:spcAft>
              <a:buSzPts val="1300"/>
              <a:buAutoNum type="arabicPeriod"/>
            </a:pPr>
            <a:r>
              <a:rPr lang="en"/>
              <a:t>Stop the IoT service</a:t>
            </a:r>
            <a:endParaRPr/>
          </a:p>
          <a:p>
            <a:pPr indent="-311150" lvl="2" marL="1371600" rtl="0" algn="l">
              <a:spcBef>
                <a:spcPts val="0"/>
              </a:spcBef>
              <a:spcAft>
                <a:spcPts val="0"/>
              </a:spcAft>
              <a:buSzPts val="1300"/>
              <a:buAutoNum type="arabicPeriod"/>
            </a:pPr>
            <a:r>
              <a:rPr lang="en"/>
              <a:t>Wait for connection</a:t>
            </a:r>
            <a:endParaRPr/>
          </a:p>
          <a:p>
            <a:pPr indent="-311150" lvl="2" marL="1371600" rtl="0" algn="l">
              <a:spcBef>
                <a:spcPts val="0"/>
              </a:spcBef>
              <a:spcAft>
                <a:spcPts val="0"/>
              </a:spcAft>
              <a:buSzPts val="1300"/>
              <a:buAutoNum type="arabicPeriod"/>
            </a:pPr>
            <a:r>
              <a:rPr lang="en"/>
              <a:t>Restart the IoT service</a:t>
            </a:r>
            <a:endParaRPr/>
          </a:p>
          <a:p>
            <a:pPr indent="-311150" lvl="0" marL="457200" rtl="0" algn="l">
              <a:spcBef>
                <a:spcPts val="0"/>
              </a:spcBef>
              <a:spcAft>
                <a:spcPts val="0"/>
              </a:spcAft>
              <a:buSzPts val="1300"/>
              <a:buChar char="➢"/>
            </a:pPr>
            <a:r>
              <a:rPr lang="en"/>
              <a:t>Handling of edge cases on RPi</a:t>
            </a:r>
            <a:endParaRPr/>
          </a:p>
          <a:p>
            <a:pPr indent="-311150" lvl="1" marL="914400" rtl="0" algn="l">
              <a:spcBef>
                <a:spcPts val="0"/>
              </a:spcBef>
              <a:spcAft>
                <a:spcPts val="0"/>
              </a:spcAft>
              <a:buSzPts val="1300"/>
              <a:buChar char="○"/>
            </a:pPr>
            <a:r>
              <a:rPr lang="en"/>
              <a:t>When esp32 disconnects, last-will message will be published to notify the controller node</a:t>
            </a:r>
            <a:endParaRPr/>
          </a:p>
          <a:p>
            <a:pPr indent="-311150" lvl="1" marL="914400" rtl="0" algn="l">
              <a:spcBef>
                <a:spcPts val="0"/>
              </a:spcBef>
              <a:spcAft>
                <a:spcPts val="0"/>
              </a:spcAft>
              <a:buSzPts val="1300"/>
              <a:buChar char="○"/>
            </a:pPr>
            <a:r>
              <a:rPr lang="en"/>
              <a:t>Appropriate action will be taken and some enable/disable nodes will be active </a:t>
            </a:r>
            <a:endParaRPr/>
          </a:p>
        </p:txBody>
      </p:sp>
      <p:pic>
        <p:nvPicPr>
          <p:cNvPr id="444" name="Google Shape;444;p33">
            <a:hlinkClick action="ppaction://hlinksldjump" r:id="rId3"/>
          </p:cNvPr>
          <p:cNvPicPr preferRelativeResize="0"/>
          <p:nvPr/>
        </p:nvPicPr>
        <p:blipFill rotWithShape="1">
          <a:blip r:embed="rId4">
            <a:alphaModFix/>
          </a:blip>
          <a:srcRect b="29214" l="26950" r="26862" t="29205"/>
          <a:stretch/>
        </p:blipFill>
        <p:spPr>
          <a:xfrm>
            <a:off x="6828325" y="613150"/>
            <a:ext cx="356250" cy="33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0" st="0"/>
                                            </p:txEl>
                                          </p:spTgt>
                                        </p:tgtEl>
                                        <p:attrNameLst>
                                          <p:attrName>style.visibility</p:attrName>
                                        </p:attrNameLst>
                                      </p:cBhvr>
                                      <p:to>
                                        <p:strVal val="visible"/>
                                      </p:to>
                                    </p:set>
                                    <p:animEffect filter="fade" transition="in">
                                      <p:cBhvr>
                                        <p:cTn dur="1000"/>
                                        <p:tgtEl>
                                          <p:spTgt spid="4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1" st="1"/>
                                            </p:txEl>
                                          </p:spTgt>
                                        </p:tgtEl>
                                        <p:attrNameLst>
                                          <p:attrName>style.visibility</p:attrName>
                                        </p:attrNameLst>
                                      </p:cBhvr>
                                      <p:to>
                                        <p:strVal val="visible"/>
                                      </p:to>
                                    </p:set>
                                    <p:animEffect filter="fade" transition="in">
                                      <p:cBhvr>
                                        <p:cTn dur="1000"/>
                                        <p:tgtEl>
                                          <p:spTgt spid="4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2" st="2"/>
                                            </p:txEl>
                                          </p:spTgt>
                                        </p:tgtEl>
                                        <p:attrNameLst>
                                          <p:attrName>style.visibility</p:attrName>
                                        </p:attrNameLst>
                                      </p:cBhvr>
                                      <p:to>
                                        <p:strVal val="visible"/>
                                      </p:to>
                                    </p:set>
                                    <p:animEffect filter="fade" transition="in">
                                      <p:cBhvr>
                                        <p:cTn dur="1000"/>
                                        <p:tgtEl>
                                          <p:spTgt spid="4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3" st="3"/>
                                            </p:txEl>
                                          </p:spTgt>
                                        </p:tgtEl>
                                        <p:attrNameLst>
                                          <p:attrName>style.visibility</p:attrName>
                                        </p:attrNameLst>
                                      </p:cBhvr>
                                      <p:to>
                                        <p:strVal val="visible"/>
                                      </p:to>
                                    </p:set>
                                    <p:animEffect filter="fade" transition="in">
                                      <p:cBhvr>
                                        <p:cTn dur="1000"/>
                                        <p:tgtEl>
                                          <p:spTgt spid="4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4" st="4"/>
                                            </p:txEl>
                                          </p:spTgt>
                                        </p:tgtEl>
                                        <p:attrNameLst>
                                          <p:attrName>style.visibility</p:attrName>
                                        </p:attrNameLst>
                                      </p:cBhvr>
                                      <p:to>
                                        <p:strVal val="visible"/>
                                      </p:to>
                                    </p:set>
                                    <p:animEffect filter="fade" transition="in">
                                      <p:cBhvr>
                                        <p:cTn dur="1000"/>
                                        <p:tgtEl>
                                          <p:spTgt spid="4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5" st="5"/>
                                            </p:txEl>
                                          </p:spTgt>
                                        </p:tgtEl>
                                        <p:attrNameLst>
                                          <p:attrName>style.visibility</p:attrName>
                                        </p:attrNameLst>
                                      </p:cBhvr>
                                      <p:to>
                                        <p:strVal val="visible"/>
                                      </p:to>
                                    </p:set>
                                    <p:animEffect filter="fade" transition="in">
                                      <p:cBhvr>
                                        <p:cTn dur="1000"/>
                                        <p:tgtEl>
                                          <p:spTgt spid="44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6" st="6"/>
                                            </p:txEl>
                                          </p:spTgt>
                                        </p:tgtEl>
                                        <p:attrNameLst>
                                          <p:attrName>style.visibility</p:attrName>
                                        </p:attrNameLst>
                                      </p:cBhvr>
                                      <p:to>
                                        <p:strVal val="visible"/>
                                      </p:to>
                                    </p:set>
                                    <p:animEffect filter="fade" transition="in">
                                      <p:cBhvr>
                                        <p:cTn dur="1000"/>
                                        <p:tgtEl>
                                          <p:spTgt spid="44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7" st="7"/>
                                            </p:txEl>
                                          </p:spTgt>
                                        </p:tgtEl>
                                        <p:attrNameLst>
                                          <p:attrName>style.visibility</p:attrName>
                                        </p:attrNameLst>
                                      </p:cBhvr>
                                      <p:to>
                                        <p:strVal val="visible"/>
                                      </p:to>
                                    </p:set>
                                    <p:animEffect filter="fade" transition="in">
                                      <p:cBhvr>
                                        <p:cTn dur="1000"/>
                                        <p:tgtEl>
                                          <p:spTgt spid="44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8" st="8"/>
                                            </p:txEl>
                                          </p:spTgt>
                                        </p:tgtEl>
                                        <p:attrNameLst>
                                          <p:attrName>style.visibility</p:attrName>
                                        </p:attrNameLst>
                                      </p:cBhvr>
                                      <p:to>
                                        <p:strVal val="visible"/>
                                      </p:to>
                                    </p:set>
                                    <p:animEffect filter="fade" transition="in">
                                      <p:cBhvr>
                                        <p:cTn dur="1000"/>
                                        <p:tgtEl>
                                          <p:spTgt spid="44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9" st="9"/>
                                            </p:txEl>
                                          </p:spTgt>
                                        </p:tgtEl>
                                        <p:attrNameLst>
                                          <p:attrName>style.visibility</p:attrName>
                                        </p:attrNameLst>
                                      </p:cBhvr>
                                      <p:to>
                                        <p:strVal val="visible"/>
                                      </p:to>
                                    </p:set>
                                    <p:animEffect filter="fade" transition="in">
                                      <p:cBhvr>
                                        <p:cTn dur="1000"/>
                                        <p:tgtEl>
                                          <p:spTgt spid="44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10" st="10"/>
                                            </p:txEl>
                                          </p:spTgt>
                                        </p:tgtEl>
                                        <p:attrNameLst>
                                          <p:attrName>style.visibility</p:attrName>
                                        </p:attrNameLst>
                                      </p:cBhvr>
                                      <p:to>
                                        <p:strVal val="visible"/>
                                      </p:to>
                                    </p:set>
                                    <p:animEffect filter="fade" transition="in">
                                      <p:cBhvr>
                                        <p:cTn dur="1000"/>
                                        <p:tgtEl>
                                          <p:spTgt spid="44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LcPeriod"/>
            </a:pPr>
            <a:r>
              <a:rPr lang="en"/>
              <a:t>Network level											    Security</a:t>
            </a:r>
            <a:endParaRPr/>
          </a:p>
        </p:txBody>
      </p:sp>
      <p:sp>
        <p:nvSpPr>
          <p:cNvPr id="450" name="Google Shape;45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whole system is in a </a:t>
            </a:r>
            <a:r>
              <a:rPr lang="en"/>
              <a:t>private LAN network</a:t>
            </a:r>
            <a:endParaRPr/>
          </a:p>
          <a:p>
            <a:pPr indent="-311150" lvl="1" marL="914400" rtl="0" algn="l">
              <a:spcBef>
                <a:spcPts val="0"/>
              </a:spcBef>
              <a:spcAft>
                <a:spcPts val="0"/>
              </a:spcAft>
              <a:buSzPts val="1300"/>
              <a:buChar char="○"/>
            </a:pPr>
            <a:r>
              <a:rPr lang="en"/>
              <a:t>Hidden behind the home router NAT</a:t>
            </a:r>
            <a:endParaRPr/>
          </a:p>
          <a:p>
            <a:pPr indent="-311150" lvl="1" marL="914400" rtl="0" algn="l">
              <a:spcBef>
                <a:spcPts val="0"/>
              </a:spcBef>
              <a:spcAft>
                <a:spcPts val="0"/>
              </a:spcAft>
              <a:buSzPts val="1300"/>
              <a:buChar char="○"/>
            </a:pPr>
            <a:r>
              <a:rPr lang="en"/>
              <a:t>Access from the WAN side is not normally possible</a:t>
            </a:r>
            <a:endParaRPr/>
          </a:p>
          <a:p>
            <a:pPr indent="-311150" lvl="0" marL="457200" rtl="0" algn="l">
              <a:spcBef>
                <a:spcPts val="0"/>
              </a:spcBef>
              <a:spcAft>
                <a:spcPts val="0"/>
              </a:spcAft>
              <a:buSzPts val="1300"/>
              <a:buChar char="➢"/>
            </a:pPr>
            <a:r>
              <a:rPr lang="en"/>
              <a:t>There are 2 ways remote access can be made possible</a:t>
            </a:r>
            <a:endParaRPr/>
          </a:p>
          <a:p>
            <a:pPr indent="-311150" lvl="1" marL="914400" rtl="0" algn="l">
              <a:spcBef>
                <a:spcPts val="0"/>
              </a:spcBef>
              <a:spcAft>
                <a:spcPts val="0"/>
              </a:spcAft>
              <a:buSzPts val="1300"/>
              <a:buChar char="○"/>
            </a:pPr>
            <a:r>
              <a:rPr lang="en"/>
              <a:t>VPN</a:t>
            </a:r>
            <a:endParaRPr/>
          </a:p>
          <a:p>
            <a:pPr indent="-311150" lvl="1" marL="914400" rtl="0" algn="l">
              <a:spcBef>
                <a:spcPts val="0"/>
              </a:spcBef>
              <a:spcAft>
                <a:spcPts val="0"/>
              </a:spcAft>
              <a:buSzPts val="1300"/>
              <a:buChar char="○"/>
            </a:pPr>
            <a:r>
              <a:rPr lang="en"/>
              <a:t>Through the mobile app Remote-red</a:t>
            </a:r>
            <a:endParaRPr/>
          </a:p>
          <a:p>
            <a:pPr indent="-311150" lvl="0" marL="457200" rtl="0" algn="l">
              <a:spcBef>
                <a:spcPts val="0"/>
              </a:spcBef>
              <a:spcAft>
                <a:spcPts val="0"/>
              </a:spcAft>
              <a:buSzPts val="1300"/>
              <a:buChar char="➢"/>
            </a:pPr>
            <a:r>
              <a:rPr lang="en"/>
              <a:t>VPN was not possible as the home router NAT is under more ISP NATs</a:t>
            </a:r>
            <a:endParaRPr/>
          </a:p>
          <a:p>
            <a:pPr indent="-311150" lvl="0" marL="457200" rtl="0" algn="l">
              <a:spcBef>
                <a:spcPts val="0"/>
              </a:spcBef>
              <a:spcAft>
                <a:spcPts val="0"/>
              </a:spcAft>
              <a:buSzPts val="1300"/>
              <a:buChar char="➢"/>
            </a:pPr>
            <a:r>
              <a:rPr lang="en"/>
              <a:t>Remote-red allows remote access from a mobile device to the Node-red service</a:t>
            </a:r>
            <a:endParaRPr/>
          </a:p>
          <a:p>
            <a:pPr indent="-311150" lvl="1" marL="914400" rtl="0" algn="l">
              <a:spcBef>
                <a:spcPts val="0"/>
              </a:spcBef>
              <a:spcAft>
                <a:spcPts val="0"/>
              </a:spcAft>
              <a:buSzPts val="1300"/>
              <a:buChar char="○"/>
            </a:pPr>
            <a:r>
              <a:rPr lang="en"/>
              <a:t>After a QR code on Node-red is scanned by the mobile app</a:t>
            </a:r>
            <a:endParaRPr/>
          </a:p>
          <a:p>
            <a:pPr indent="-311150" lvl="1" marL="914400" rtl="0" algn="l">
              <a:spcBef>
                <a:spcPts val="0"/>
              </a:spcBef>
              <a:spcAft>
                <a:spcPts val="0"/>
              </a:spcAft>
              <a:buSzPts val="1300"/>
              <a:buChar char="○"/>
            </a:pPr>
            <a:r>
              <a:rPr lang="en"/>
              <a:t>Through an initial middle server</a:t>
            </a:r>
            <a:endParaRPr/>
          </a:p>
          <a:p>
            <a:pPr indent="-311150" lvl="1" marL="914400" rtl="0" algn="l">
              <a:spcBef>
                <a:spcPts val="0"/>
              </a:spcBef>
              <a:spcAft>
                <a:spcPts val="0"/>
              </a:spcAft>
              <a:buSzPts val="1300"/>
              <a:buChar char="○"/>
            </a:pPr>
            <a:r>
              <a:rPr lang="en"/>
              <a:t>In a P2P fashion, possibly using the network hole punching technique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xEl>
                                              <p:pRg end="0" st="0"/>
                                            </p:txEl>
                                          </p:spTgt>
                                        </p:tgtEl>
                                        <p:attrNameLst>
                                          <p:attrName>style.visibility</p:attrName>
                                        </p:attrNameLst>
                                      </p:cBhvr>
                                      <p:to>
                                        <p:strVal val="visible"/>
                                      </p:to>
                                    </p:set>
                                    <p:animEffect filter="fade" transition="in">
                                      <p:cBhvr>
                                        <p:cTn dur="1000"/>
                                        <p:tgtEl>
                                          <p:spTgt spid="4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xEl>
                                              <p:pRg end="1" st="1"/>
                                            </p:txEl>
                                          </p:spTgt>
                                        </p:tgtEl>
                                        <p:attrNameLst>
                                          <p:attrName>style.visibility</p:attrName>
                                        </p:attrNameLst>
                                      </p:cBhvr>
                                      <p:to>
                                        <p:strVal val="visible"/>
                                      </p:to>
                                    </p:set>
                                    <p:animEffect filter="fade" transition="in">
                                      <p:cBhvr>
                                        <p:cTn dur="1000"/>
                                        <p:tgtEl>
                                          <p:spTgt spid="4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xEl>
                                              <p:pRg end="2" st="2"/>
                                            </p:txEl>
                                          </p:spTgt>
                                        </p:tgtEl>
                                        <p:attrNameLst>
                                          <p:attrName>style.visibility</p:attrName>
                                        </p:attrNameLst>
                                      </p:cBhvr>
                                      <p:to>
                                        <p:strVal val="visible"/>
                                      </p:to>
                                    </p:set>
                                    <p:animEffect filter="fade" transition="in">
                                      <p:cBhvr>
                                        <p:cTn dur="1000"/>
                                        <p:tgtEl>
                                          <p:spTgt spid="4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xEl>
                                              <p:pRg end="3" st="3"/>
                                            </p:txEl>
                                          </p:spTgt>
                                        </p:tgtEl>
                                        <p:attrNameLst>
                                          <p:attrName>style.visibility</p:attrName>
                                        </p:attrNameLst>
                                      </p:cBhvr>
                                      <p:to>
                                        <p:strVal val="visible"/>
                                      </p:to>
                                    </p:set>
                                    <p:animEffect filter="fade" transition="in">
                                      <p:cBhvr>
                                        <p:cTn dur="1000"/>
                                        <p:tgtEl>
                                          <p:spTgt spid="45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xEl>
                                              <p:pRg end="4" st="4"/>
                                            </p:txEl>
                                          </p:spTgt>
                                        </p:tgtEl>
                                        <p:attrNameLst>
                                          <p:attrName>style.visibility</p:attrName>
                                        </p:attrNameLst>
                                      </p:cBhvr>
                                      <p:to>
                                        <p:strVal val="visible"/>
                                      </p:to>
                                    </p:set>
                                    <p:animEffect filter="fade" transition="in">
                                      <p:cBhvr>
                                        <p:cTn dur="1000"/>
                                        <p:tgtEl>
                                          <p:spTgt spid="45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xEl>
                                              <p:pRg end="5" st="5"/>
                                            </p:txEl>
                                          </p:spTgt>
                                        </p:tgtEl>
                                        <p:attrNameLst>
                                          <p:attrName>style.visibility</p:attrName>
                                        </p:attrNameLst>
                                      </p:cBhvr>
                                      <p:to>
                                        <p:strVal val="visible"/>
                                      </p:to>
                                    </p:set>
                                    <p:animEffect filter="fade" transition="in">
                                      <p:cBhvr>
                                        <p:cTn dur="1000"/>
                                        <p:tgtEl>
                                          <p:spTgt spid="45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xEl>
                                              <p:pRg end="6" st="6"/>
                                            </p:txEl>
                                          </p:spTgt>
                                        </p:tgtEl>
                                        <p:attrNameLst>
                                          <p:attrName>style.visibility</p:attrName>
                                        </p:attrNameLst>
                                      </p:cBhvr>
                                      <p:to>
                                        <p:strVal val="visible"/>
                                      </p:to>
                                    </p:set>
                                    <p:animEffect filter="fade" transition="in">
                                      <p:cBhvr>
                                        <p:cTn dur="1000"/>
                                        <p:tgtEl>
                                          <p:spTgt spid="45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xEl>
                                              <p:pRg end="7" st="7"/>
                                            </p:txEl>
                                          </p:spTgt>
                                        </p:tgtEl>
                                        <p:attrNameLst>
                                          <p:attrName>style.visibility</p:attrName>
                                        </p:attrNameLst>
                                      </p:cBhvr>
                                      <p:to>
                                        <p:strVal val="visible"/>
                                      </p:to>
                                    </p:set>
                                    <p:animEffect filter="fade" transition="in">
                                      <p:cBhvr>
                                        <p:cTn dur="1000"/>
                                        <p:tgtEl>
                                          <p:spTgt spid="45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xEl>
                                              <p:pRg end="8" st="8"/>
                                            </p:txEl>
                                          </p:spTgt>
                                        </p:tgtEl>
                                        <p:attrNameLst>
                                          <p:attrName>style.visibility</p:attrName>
                                        </p:attrNameLst>
                                      </p:cBhvr>
                                      <p:to>
                                        <p:strVal val="visible"/>
                                      </p:to>
                                    </p:set>
                                    <p:animEffect filter="fade" transition="in">
                                      <p:cBhvr>
                                        <p:cTn dur="1000"/>
                                        <p:tgtEl>
                                          <p:spTgt spid="45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xEl>
                                              <p:pRg end="9" st="9"/>
                                            </p:txEl>
                                          </p:spTgt>
                                        </p:tgtEl>
                                        <p:attrNameLst>
                                          <p:attrName>style.visibility</p:attrName>
                                        </p:attrNameLst>
                                      </p:cBhvr>
                                      <p:to>
                                        <p:strVal val="visible"/>
                                      </p:to>
                                    </p:set>
                                    <p:animEffect filter="fade" transition="in">
                                      <p:cBhvr>
                                        <p:cTn dur="1000"/>
                                        <p:tgtEl>
                                          <p:spTgt spid="45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xEl>
                                              <p:pRg end="10" st="10"/>
                                            </p:txEl>
                                          </p:spTgt>
                                        </p:tgtEl>
                                        <p:attrNameLst>
                                          <p:attrName>style.visibility</p:attrName>
                                        </p:attrNameLst>
                                      </p:cBhvr>
                                      <p:to>
                                        <p:strVal val="visible"/>
                                      </p:to>
                                    </p:set>
                                    <p:animEffect filter="fade" transition="in">
                                      <p:cBhvr>
                                        <p:cTn dur="1000"/>
                                        <p:tgtEl>
                                          <p:spTgt spid="450">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LcPeriod" startAt="2"/>
            </a:pPr>
            <a:r>
              <a:rPr lang="en"/>
              <a:t>Transport</a:t>
            </a:r>
            <a:r>
              <a:rPr lang="en"/>
              <a:t> level										    Security</a:t>
            </a:r>
            <a:endParaRPr/>
          </a:p>
        </p:txBody>
      </p:sp>
      <p:sp>
        <p:nvSpPr>
          <p:cNvPr id="456" name="Google Shape;456;p35"/>
          <p:cNvSpPr txBox="1"/>
          <p:nvPr>
            <p:ph idx="1" type="body"/>
          </p:nvPr>
        </p:nvSpPr>
        <p:spPr>
          <a:xfrm>
            <a:off x="311700" y="1152475"/>
            <a:ext cx="8520600" cy="1987200"/>
          </a:xfrm>
          <a:prstGeom prst="rect">
            <a:avLst/>
          </a:prstGeom>
        </p:spPr>
        <p:txBody>
          <a:bodyPr anchorCtr="0" anchor="t" bIns="91425" lIns="91425" spcFirstLastPara="1" rIns="91425" wrap="square" tIns="91425">
            <a:normAutofit lnSpcReduction="20000"/>
          </a:bodyPr>
          <a:lstStyle/>
          <a:p>
            <a:pPr indent="-298450" lvl="0" marL="457200" rtl="0" algn="l">
              <a:lnSpc>
                <a:spcPct val="115000"/>
              </a:lnSpc>
              <a:spcBef>
                <a:spcPts val="0"/>
              </a:spcBef>
              <a:spcAft>
                <a:spcPts val="0"/>
              </a:spcAft>
              <a:buSzPts val="1100"/>
              <a:buChar char="➢"/>
            </a:pPr>
            <a:r>
              <a:rPr lang="en" sz="1100"/>
              <a:t>Inside the local network, both HTTP and MQTT protocol can utilize TLS security</a:t>
            </a:r>
            <a:endParaRPr sz="1100"/>
          </a:p>
          <a:p>
            <a:pPr indent="-298450" lvl="0" marL="457200" rtl="0" algn="l">
              <a:lnSpc>
                <a:spcPct val="115000"/>
              </a:lnSpc>
              <a:spcBef>
                <a:spcPts val="0"/>
              </a:spcBef>
              <a:spcAft>
                <a:spcPts val="0"/>
              </a:spcAft>
              <a:buSzPts val="1100"/>
              <a:buChar char="➢"/>
            </a:pPr>
            <a:r>
              <a:rPr lang="en" sz="1100"/>
              <a:t>There are 2</a:t>
            </a:r>
            <a:r>
              <a:rPr lang="en" sz="1100"/>
              <a:t> TLS entities</a:t>
            </a:r>
            <a:endParaRPr sz="1100"/>
          </a:p>
          <a:p>
            <a:pPr indent="-298450" lvl="1" marL="914400" rtl="0" algn="l">
              <a:lnSpc>
                <a:spcPct val="115000"/>
              </a:lnSpc>
              <a:spcBef>
                <a:spcPts val="0"/>
              </a:spcBef>
              <a:spcAft>
                <a:spcPts val="0"/>
              </a:spcAft>
              <a:buSzPts val="1100"/>
              <a:buChar char="○"/>
            </a:pPr>
            <a:r>
              <a:rPr lang="en" sz="1100"/>
              <a:t>The local CA</a:t>
            </a:r>
            <a:endParaRPr sz="1100"/>
          </a:p>
          <a:p>
            <a:pPr indent="-298450" lvl="1" marL="914400" rtl="0" algn="l">
              <a:lnSpc>
                <a:spcPct val="115000"/>
              </a:lnSpc>
              <a:spcBef>
                <a:spcPts val="0"/>
              </a:spcBef>
              <a:spcAft>
                <a:spcPts val="0"/>
              </a:spcAft>
              <a:buSzPts val="1100"/>
              <a:buChar char="○"/>
            </a:pPr>
            <a:r>
              <a:rPr lang="en" sz="1100"/>
              <a:t>The routable </a:t>
            </a:r>
            <a:r>
              <a:rPr lang="en" sz="1100"/>
              <a:t>network</a:t>
            </a:r>
            <a:r>
              <a:rPr lang="en" sz="1100"/>
              <a:t> hostname of the Raspberry Pi machine</a:t>
            </a:r>
            <a:endParaRPr sz="1100"/>
          </a:p>
          <a:p>
            <a:pPr indent="-298450" lvl="0" marL="457200" rtl="0" algn="l">
              <a:lnSpc>
                <a:spcPct val="115000"/>
              </a:lnSpc>
              <a:spcBef>
                <a:spcPts val="0"/>
              </a:spcBef>
              <a:spcAft>
                <a:spcPts val="0"/>
              </a:spcAft>
              <a:buSzPts val="1100"/>
              <a:buChar char="➢"/>
            </a:pPr>
            <a:r>
              <a:rPr lang="en" sz="1100"/>
              <a:t>Each </a:t>
            </a:r>
            <a:r>
              <a:rPr lang="en" sz="1100"/>
              <a:t>entity</a:t>
            </a:r>
            <a:r>
              <a:rPr lang="en" sz="1100"/>
              <a:t> is represented by its private key and public certificate</a:t>
            </a:r>
            <a:endParaRPr sz="1100"/>
          </a:p>
          <a:p>
            <a:pPr indent="-298450" lvl="1" marL="914400" rtl="0" algn="l">
              <a:lnSpc>
                <a:spcPct val="115000"/>
              </a:lnSpc>
              <a:spcBef>
                <a:spcPts val="0"/>
              </a:spcBef>
              <a:spcAft>
                <a:spcPts val="0"/>
              </a:spcAft>
              <a:buSzPts val="1100"/>
              <a:buChar char="○"/>
            </a:pPr>
            <a:r>
              <a:rPr lang="en" sz="1100"/>
              <a:t>The </a:t>
            </a:r>
            <a:r>
              <a:rPr lang="en" sz="1100"/>
              <a:t>public certificate of </a:t>
            </a:r>
            <a:r>
              <a:rPr lang="en" sz="1100"/>
              <a:t>RPi hostname is signed by the local CA</a:t>
            </a:r>
            <a:endParaRPr sz="1100"/>
          </a:p>
          <a:p>
            <a:pPr indent="-298450" lvl="1" marL="914400" rtl="0" algn="l">
              <a:lnSpc>
                <a:spcPct val="115000"/>
              </a:lnSpc>
              <a:spcBef>
                <a:spcPts val="0"/>
              </a:spcBef>
              <a:spcAft>
                <a:spcPts val="0"/>
              </a:spcAft>
              <a:buSzPts val="1100"/>
              <a:buChar char="○"/>
            </a:pPr>
            <a:r>
              <a:rPr lang="en" sz="1100"/>
              <a:t>Each client is given the public certificate of the local CA</a:t>
            </a:r>
            <a:endParaRPr sz="1100"/>
          </a:p>
          <a:p>
            <a:pPr indent="-298450" lvl="0" marL="457200" rtl="0" algn="l">
              <a:lnSpc>
                <a:spcPct val="115000"/>
              </a:lnSpc>
              <a:spcBef>
                <a:spcPts val="0"/>
              </a:spcBef>
              <a:spcAft>
                <a:spcPts val="0"/>
              </a:spcAft>
              <a:buSzPts val="1100"/>
              <a:buChar char="➢"/>
            </a:pPr>
            <a:r>
              <a:rPr lang="en" sz="1100"/>
              <a:t>When a client connects</a:t>
            </a:r>
            <a:endParaRPr sz="1100"/>
          </a:p>
          <a:p>
            <a:pPr indent="-298450" lvl="1" marL="914400" rtl="0" algn="l">
              <a:lnSpc>
                <a:spcPct val="115000"/>
              </a:lnSpc>
              <a:spcBef>
                <a:spcPts val="0"/>
              </a:spcBef>
              <a:spcAft>
                <a:spcPts val="0"/>
              </a:spcAft>
              <a:buSzPts val="1100"/>
              <a:buChar char="○"/>
            </a:pPr>
            <a:r>
              <a:rPr lang="en" sz="1100"/>
              <a:t>The server sends its public certificate signed by local CA</a:t>
            </a:r>
            <a:endParaRPr sz="1100"/>
          </a:p>
          <a:p>
            <a:pPr indent="-298450" lvl="1" marL="914400" rtl="0" algn="l">
              <a:lnSpc>
                <a:spcPct val="115000"/>
              </a:lnSpc>
              <a:spcBef>
                <a:spcPts val="0"/>
              </a:spcBef>
              <a:spcAft>
                <a:spcPts val="0"/>
              </a:spcAft>
              <a:buSzPts val="1100"/>
              <a:buChar char="○"/>
            </a:pPr>
            <a:r>
              <a:rPr lang="en" sz="1100"/>
              <a:t>The client verifies the certificate using the pre-installed certificate of the local CA</a:t>
            </a:r>
            <a:endParaRPr sz="1100"/>
          </a:p>
          <a:p>
            <a:pPr indent="-298450" lvl="1" marL="914400" rtl="0" algn="l">
              <a:lnSpc>
                <a:spcPct val="115000"/>
              </a:lnSpc>
              <a:spcBef>
                <a:spcPts val="0"/>
              </a:spcBef>
              <a:spcAft>
                <a:spcPts val="0"/>
              </a:spcAft>
              <a:buSzPts val="1100"/>
              <a:buChar char="○"/>
            </a:pPr>
            <a:r>
              <a:rPr lang="en" sz="1100"/>
              <a:t>If successful, the server is authenticated</a:t>
            </a:r>
            <a:endParaRPr sz="1100"/>
          </a:p>
        </p:txBody>
      </p:sp>
      <p:sp>
        <p:nvSpPr>
          <p:cNvPr id="457" name="Google Shape;457;p35"/>
          <p:cNvSpPr txBox="1"/>
          <p:nvPr>
            <p:ph idx="1" type="body"/>
          </p:nvPr>
        </p:nvSpPr>
        <p:spPr>
          <a:xfrm>
            <a:off x="311700" y="2924250"/>
            <a:ext cx="8520600" cy="1610700"/>
          </a:xfrm>
          <a:prstGeom prst="rect">
            <a:avLst/>
          </a:prstGeom>
        </p:spPr>
        <p:txBody>
          <a:bodyPr anchorCtr="0" anchor="t" bIns="91425" lIns="91425" spcFirstLastPara="1" rIns="91425" wrap="square" tIns="91425">
            <a:normAutofit lnSpcReduction="10000"/>
          </a:bodyPr>
          <a:lstStyle/>
          <a:p>
            <a:pPr indent="-298450" lvl="0" marL="457200" rtl="0" algn="l">
              <a:lnSpc>
                <a:spcPct val="115000"/>
              </a:lnSpc>
              <a:spcBef>
                <a:spcPts val="0"/>
              </a:spcBef>
              <a:spcAft>
                <a:spcPts val="0"/>
              </a:spcAft>
              <a:buSzPts val="1100"/>
              <a:buChar char="➢"/>
            </a:pPr>
            <a:r>
              <a:rPr lang="en" sz="1100"/>
              <a:t>The MicroPython secure socket class does not implement CA verification yet</a:t>
            </a:r>
            <a:endParaRPr sz="1100"/>
          </a:p>
          <a:p>
            <a:pPr indent="-298450" lvl="0" marL="457200" rtl="0" algn="l">
              <a:lnSpc>
                <a:spcPct val="115000"/>
              </a:lnSpc>
              <a:spcBef>
                <a:spcPts val="0"/>
              </a:spcBef>
              <a:spcAft>
                <a:spcPts val="0"/>
              </a:spcAft>
              <a:buSzPts val="1100"/>
              <a:buChar char="➢"/>
            </a:pPr>
            <a:r>
              <a:rPr lang="en" sz="1100"/>
              <a:t>The solution is to</a:t>
            </a:r>
            <a:endParaRPr sz="1100"/>
          </a:p>
          <a:p>
            <a:pPr indent="-298450" lvl="1" marL="914400" rtl="0" algn="l">
              <a:lnSpc>
                <a:spcPct val="115000"/>
              </a:lnSpc>
              <a:spcBef>
                <a:spcPts val="0"/>
              </a:spcBef>
              <a:spcAft>
                <a:spcPts val="0"/>
              </a:spcAft>
              <a:buSzPts val="1100"/>
              <a:buChar char="○"/>
            </a:pPr>
            <a:r>
              <a:rPr lang="en" sz="1100"/>
              <a:t>Clone the MicroPython development repository</a:t>
            </a:r>
            <a:endParaRPr sz="1100"/>
          </a:p>
          <a:p>
            <a:pPr indent="-298450" lvl="1" marL="914400" rtl="0" algn="l">
              <a:lnSpc>
                <a:spcPct val="115000"/>
              </a:lnSpc>
              <a:spcBef>
                <a:spcPts val="0"/>
              </a:spcBef>
              <a:spcAft>
                <a:spcPts val="0"/>
              </a:spcAft>
              <a:buSzPts val="1100"/>
              <a:buChar char="○"/>
            </a:pPr>
            <a:r>
              <a:rPr lang="en" sz="1100"/>
              <a:t>Merge a pull request that implements CA verification into the master branch build</a:t>
            </a:r>
            <a:endParaRPr sz="1100"/>
          </a:p>
          <a:p>
            <a:pPr indent="-298450" lvl="1" marL="914400" rtl="0" algn="l">
              <a:lnSpc>
                <a:spcPct val="115000"/>
              </a:lnSpc>
              <a:spcBef>
                <a:spcPts val="0"/>
              </a:spcBef>
              <a:spcAft>
                <a:spcPts val="0"/>
              </a:spcAft>
              <a:buSzPts val="1100"/>
              <a:buChar char="○"/>
            </a:pPr>
            <a:r>
              <a:rPr lang="en" sz="1100"/>
              <a:t>Rebuild and flash the new firmware</a:t>
            </a:r>
            <a:endParaRPr sz="1100"/>
          </a:p>
          <a:p>
            <a:pPr indent="-298450" lvl="0" marL="457200" rtl="0" algn="l">
              <a:lnSpc>
                <a:spcPct val="115000"/>
              </a:lnSpc>
              <a:spcBef>
                <a:spcPts val="0"/>
              </a:spcBef>
              <a:spcAft>
                <a:spcPts val="0"/>
              </a:spcAft>
              <a:buSzPts val="1100"/>
              <a:buChar char="➢"/>
            </a:pPr>
            <a:r>
              <a:rPr lang="en" sz="1100"/>
              <a:t>With the new firmware build, CA verification is now supported</a:t>
            </a:r>
            <a:endParaRPr sz="1100"/>
          </a:p>
          <a:p>
            <a:pPr indent="-298450" lvl="0" marL="457200" rtl="0" algn="l">
              <a:lnSpc>
                <a:spcPct val="115000"/>
              </a:lnSpc>
              <a:spcBef>
                <a:spcPts val="0"/>
              </a:spcBef>
              <a:spcAft>
                <a:spcPts val="0"/>
              </a:spcAft>
              <a:buSzPts val="1100"/>
              <a:buChar char="➢"/>
            </a:pPr>
            <a:r>
              <a:rPr lang="en" sz="1100"/>
              <a:t>Digital signature verification is a very memory-demanding task for microcontroller with limited RAM</a:t>
            </a:r>
            <a:endParaRPr sz="1100"/>
          </a:p>
          <a:p>
            <a:pPr indent="-298450" lvl="1" marL="914400" rtl="0" algn="l">
              <a:lnSpc>
                <a:spcPct val="115000"/>
              </a:lnSpc>
              <a:spcBef>
                <a:spcPts val="0"/>
              </a:spcBef>
              <a:spcAft>
                <a:spcPts val="0"/>
              </a:spcAft>
              <a:buSzPts val="1100"/>
              <a:buChar char="○"/>
            </a:pPr>
            <a:r>
              <a:rPr lang="en" sz="1100"/>
              <a:t>Have to call garbage collection explicitly before and after the procedure </a:t>
            </a:r>
            <a:endParaRPr sz="1100"/>
          </a:p>
        </p:txBody>
      </p:sp>
      <p:sp>
        <p:nvSpPr>
          <p:cNvPr id="458" name="Google Shape;45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LcPeriod" startAt="3"/>
            </a:pPr>
            <a:r>
              <a:rPr lang="en"/>
              <a:t>Application level										    Security</a:t>
            </a:r>
            <a:endParaRPr/>
          </a:p>
          <a:p>
            <a:pPr indent="0" lvl="0" marL="0" rtl="0" algn="l">
              <a:spcBef>
                <a:spcPts val="0"/>
              </a:spcBef>
              <a:spcAft>
                <a:spcPts val="0"/>
              </a:spcAft>
              <a:buNone/>
            </a:pPr>
            <a:r>
              <a:t/>
            </a:r>
            <a:endParaRPr/>
          </a:p>
        </p:txBody>
      </p:sp>
      <p:sp>
        <p:nvSpPr>
          <p:cNvPr id="459" name="Google Shape;459;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Both Node-red server and MQTT broker can enforce user authentication and authorization</a:t>
            </a:r>
            <a:endParaRPr/>
          </a:p>
          <a:p>
            <a:pPr indent="-311150" lvl="0" marL="457200" rtl="0" algn="l">
              <a:spcBef>
                <a:spcPts val="0"/>
              </a:spcBef>
              <a:spcAft>
                <a:spcPts val="0"/>
              </a:spcAft>
              <a:buSzPts val="1300"/>
              <a:buChar char="➢"/>
            </a:pPr>
            <a:r>
              <a:rPr lang="en"/>
              <a:t>Authentication requires a tuple of username and password</a:t>
            </a:r>
            <a:endParaRPr/>
          </a:p>
          <a:p>
            <a:pPr indent="-311150" lvl="0" marL="457200" rtl="0" algn="l">
              <a:spcBef>
                <a:spcPts val="0"/>
              </a:spcBef>
              <a:spcAft>
                <a:spcPts val="0"/>
              </a:spcAft>
              <a:buSzPts val="1300"/>
              <a:buChar char="➢"/>
            </a:pPr>
            <a:r>
              <a:rPr lang="en"/>
              <a:t>Node-red authorization includes restricting read/write permissions on the HTTP API and the web UI</a:t>
            </a:r>
            <a:endParaRPr/>
          </a:p>
          <a:p>
            <a:pPr indent="-311150" lvl="0" marL="457200" rtl="0" algn="l">
              <a:spcBef>
                <a:spcPts val="0"/>
              </a:spcBef>
              <a:spcAft>
                <a:spcPts val="0"/>
              </a:spcAft>
              <a:buSzPts val="1300"/>
              <a:buChar char="➢"/>
            </a:pPr>
            <a:r>
              <a:rPr lang="en"/>
              <a:t>MQTT enforce authorization according to an access control configuration file, which</a:t>
            </a:r>
            <a:endParaRPr/>
          </a:p>
          <a:p>
            <a:pPr indent="-311150" lvl="1" marL="914400" rtl="0" algn="l">
              <a:spcBef>
                <a:spcPts val="0"/>
              </a:spcBef>
              <a:spcAft>
                <a:spcPts val="0"/>
              </a:spcAft>
              <a:buSzPts val="1300"/>
              <a:buChar char="○"/>
            </a:pPr>
            <a:r>
              <a:rPr lang="en"/>
              <a:t>Restrict certain users and clients to read/write permission on certain topics</a:t>
            </a:r>
            <a:endParaRPr/>
          </a:p>
          <a:p>
            <a:pPr indent="-311150" lvl="1" marL="914400" rtl="0" algn="l">
              <a:spcBef>
                <a:spcPts val="0"/>
              </a:spcBef>
              <a:spcAft>
                <a:spcPts val="0"/>
              </a:spcAft>
              <a:buSzPts val="1300"/>
              <a:buChar char="○"/>
            </a:pPr>
            <a:r>
              <a:rPr lang="en"/>
              <a:t>Allow a dynamic pattern syntax that restricts a generic client ID pattern to a generic topic name</a:t>
            </a:r>
            <a:endParaRPr/>
          </a:p>
        </p:txBody>
      </p:sp>
      <p:pic>
        <p:nvPicPr>
          <p:cNvPr id="460" name="Google Shape;460;p35">
            <a:hlinkClick action="ppaction://hlinksldjump" r:id="rId3"/>
          </p:cNvPr>
          <p:cNvPicPr preferRelativeResize="0"/>
          <p:nvPr/>
        </p:nvPicPr>
        <p:blipFill rotWithShape="1">
          <a:blip r:embed="rId4">
            <a:alphaModFix/>
          </a:blip>
          <a:srcRect b="29214" l="26950" r="26862" t="29205"/>
          <a:stretch/>
        </p:blipFill>
        <p:spPr>
          <a:xfrm>
            <a:off x="7177175" y="613150"/>
            <a:ext cx="356250" cy="33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0" st="0"/>
                                            </p:txEl>
                                          </p:spTgt>
                                        </p:tgtEl>
                                        <p:attrNameLst>
                                          <p:attrName>style.visibility</p:attrName>
                                        </p:attrNameLst>
                                      </p:cBhvr>
                                      <p:to>
                                        <p:strVal val="visible"/>
                                      </p:to>
                                    </p:set>
                                    <p:animEffect filter="fade" transition="in">
                                      <p:cBhvr>
                                        <p:cTn dur="1000"/>
                                        <p:tgtEl>
                                          <p:spTgt spid="4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1" st="1"/>
                                            </p:txEl>
                                          </p:spTgt>
                                        </p:tgtEl>
                                        <p:attrNameLst>
                                          <p:attrName>style.visibility</p:attrName>
                                        </p:attrNameLst>
                                      </p:cBhvr>
                                      <p:to>
                                        <p:strVal val="visible"/>
                                      </p:to>
                                    </p:set>
                                    <p:animEffect filter="fade" transition="in">
                                      <p:cBhvr>
                                        <p:cTn dur="1000"/>
                                        <p:tgtEl>
                                          <p:spTgt spid="4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2" st="2"/>
                                            </p:txEl>
                                          </p:spTgt>
                                        </p:tgtEl>
                                        <p:attrNameLst>
                                          <p:attrName>style.visibility</p:attrName>
                                        </p:attrNameLst>
                                      </p:cBhvr>
                                      <p:to>
                                        <p:strVal val="visible"/>
                                      </p:to>
                                    </p:set>
                                    <p:animEffect filter="fade" transition="in">
                                      <p:cBhvr>
                                        <p:cTn dur="1000"/>
                                        <p:tgtEl>
                                          <p:spTgt spid="4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3" st="3"/>
                                            </p:txEl>
                                          </p:spTgt>
                                        </p:tgtEl>
                                        <p:attrNameLst>
                                          <p:attrName>style.visibility</p:attrName>
                                        </p:attrNameLst>
                                      </p:cBhvr>
                                      <p:to>
                                        <p:strVal val="visible"/>
                                      </p:to>
                                    </p:set>
                                    <p:animEffect filter="fade" transition="in">
                                      <p:cBhvr>
                                        <p:cTn dur="1000"/>
                                        <p:tgtEl>
                                          <p:spTgt spid="4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4" st="4"/>
                                            </p:txEl>
                                          </p:spTgt>
                                        </p:tgtEl>
                                        <p:attrNameLst>
                                          <p:attrName>style.visibility</p:attrName>
                                        </p:attrNameLst>
                                      </p:cBhvr>
                                      <p:to>
                                        <p:strVal val="visible"/>
                                      </p:to>
                                    </p:set>
                                    <p:animEffect filter="fade" transition="in">
                                      <p:cBhvr>
                                        <p:cTn dur="1000"/>
                                        <p:tgtEl>
                                          <p:spTgt spid="4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5" st="5"/>
                                            </p:txEl>
                                          </p:spTgt>
                                        </p:tgtEl>
                                        <p:attrNameLst>
                                          <p:attrName>style.visibility</p:attrName>
                                        </p:attrNameLst>
                                      </p:cBhvr>
                                      <p:to>
                                        <p:strVal val="visible"/>
                                      </p:to>
                                    </p:set>
                                    <p:animEffect filter="fade" transition="in">
                                      <p:cBhvr>
                                        <p:cTn dur="1000"/>
                                        <p:tgtEl>
                                          <p:spTgt spid="45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6" st="6"/>
                                            </p:txEl>
                                          </p:spTgt>
                                        </p:tgtEl>
                                        <p:attrNameLst>
                                          <p:attrName>style.visibility</p:attrName>
                                        </p:attrNameLst>
                                      </p:cBhvr>
                                      <p:to>
                                        <p:strVal val="visible"/>
                                      </p:to>
                                    </p:set>
                                    <p:animEffect filter="fade" transition="in">
                                      <p:cBhvr>
                                        <p:cTn dur="1000"/>
                                        <p:tgtEl>
                                          <p:spTgt spid="45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7" st="7"/>
                                            </p:txEl>
                                          </p:spTgt>
                                        </p:tgtEl>
                                        <p:attrNameLst>
                                          <p:attrName>style.visibility</p:attrName>
                                        </p:attrNameLst>
                                      </p:cBhvr>
                                      <p:to>
                                        <p:strVal val="visible"/>
                                      </p:to>
                                    </p:set>
                                    <p:animEffect filter="fade" transition="in">
                                      <p:cBhvr>
                                        <p:cTn dur="1000"/>
                                        <p:tgtEl>
                                          <p:spTgt spid="45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8" st="8"/>
                                            </p:txEl>
                                          </p:spTgt>
                                        </p:tgtEl>
                                        <p:attrNameLst>
                                          <p:attrName>style.visibility</p:attrName>
                                        </p:attrNameLst>
                                      </p:cBhvr>
                                      <p:to>
                                        <p:strVal val="visible"/>
                                      </p:to>
                                    </p:set>
                                    <p:animEffect filter="fade" transition="in">
                                      <p:cBhvr>
                                        <p:cTn dur="1000"/>
                                        <p:tgtEl>
                                          <p:spTgt spid="45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9" st="9"/>
                                            </p:txEl>
                                          </p:spTgt>
                                        </p:tgtEl>
                                        <p:attrNameLst>
                                          <p:attrName>style.visibility</p:attrName>
                                        </p:attrNameLst>
                                      </p:cBhvr>
                                      <p:to>
                                        <p:strVal val="visible"/>
                                      </p:to>
                                    </p:set>
                                    <p:animEffect filter="fade" transition="in">
                                      <p:cBhvr>
                                        <p:cTn dur="1000"/>
                                        <p:tgtEl>
                                          <p:spTgt spid="45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10" st="10"/>
                                            </p:txEl>
                                          </p:spTgt>
                                        </p:tgtEl>
                                        <p:attrNameLst>
                                          <p:attrName>style.visibility</p:attrName>
                                        </p:attrNameLst>
                                      </p:cBhvr>
                                      <p:to>
                                        <p:strVal val="visible"/>
                                      </p:to>
                                    </p:set>
                                    <p:animEffect filter="fade" transition="in">
                                      <p:cBhvr>
                                        <p:cTn dur="1000"/>
                                        <p:tgtEl>
                                          <p:spTgt spid="45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0" st="0"/>
                                            </p:txEl>
                                          </p:spTgt>
                                        </p:tgtEl>
                                        <p:attrNameLst>
                                          <p:attrName>style.visibility</p:attrName>
                                        </p:attrNameLst>
                                      </p:cBhvr>
                                      <p:to>
                                        <p:strVal val="visible"/>
                                      </p:to>
                                    </p:set>
                                    <p:animEffect filter="fade" transition="in">
                                      <p:cBhvr>
                                        <p:cTn dur="1000"/>
                                        <p:tgtEl>
                                          <p:spTgt spid="4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1" st="1"/>
                                            </p:txEl>
                                          </p:spTgt>
                                        </p:tgtEl>
                                        <p:attrNameLst>
                                          <p:attrName>style.visibility</p:attrName>
                                        </p:attrNameLst>
                                      </p:cBhvr>
                                      <p:to>
                                        <p:strVal val="visible"/>
                                      </p:to>
                                    </p:set>
                                    <p:animEffect filter="fade" transition="in">
                                      <p:cBhvr>
                                        <p:cTn dur="1000"/>
                                        <p:tgtEl>
                                          <p:spTgt spid="4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2" st="2"/>
                                            </p:txEl>
                                          </p:spTgt>
                                        </p:tgtEl>
                                        <p:attrNameLst>
                                          <p:attrName>style.visibility</p:attrName>
                                        </p:attrNameLst>
                                      </p:cBhvr>
                                      <p:to>
                                        <p:strVal val="visible"/>
                                      </p:to>
                                    </p:set>
                                    <p:animEffect filter="fade" transition="in">
                                      <p:cBhvr>
                                        <p:cTn dur="1000"/>
                                        <p:tgtEl>
                                          <p:spTgt spid="4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3" st="3"/>
                                            </p:txEl>
                                          </p:spTgt>
                                        </p:tgtEl>
                                        <p:attrNameLst>
                                          <p:attrName>style.visibility</p:attrName>
                                        </p:attrNameLst>
                                      </p:cBhvr>
                                      <p:to>
                                        <p:strVal val="visible"/>
                                      </p:to>
                                    </p:set>
                                    <p:animEffect filter="fade" transition="in">
                                      <p:cBhvr>
                                        <p:cTn dur="1000"/>
                                        <p:tgtEl>
                                          <p:spTgt spid="4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4" st="4"/>
                                            </p:txEl>
                                          </p:spTgt>
                                        </p:tgtEl>
                                        <p:attrNameLst>
                                          <p:attrName>style.visibility</p:attrName>
                                        </p:attrNameLst>
                                      </p:cBhvr>
                                      <p:to>
                                        <p:strVal val="visible"/>
                                      </p:to>
                                    </p:set>
                                    <p:animEffect filter="fade" transition="in">
                                      <p:cBhvr>
                                        <p:cTn dur="1000"/>
                                        <p:tgtEl>
                                          <p:spTgt spid="4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5" st="5"/>
                                            </p:txEl>
                                          </p:spTgt>
                                        </p:tgtEl>
                                        <p:attrNameLst>
                                          <p:attrName>style.visibility</p:attrName>
                                        </p:attrNameLst>
                                      </p:cBhvr>
                                      <p:to>
                                        <p:strVal val="visible"/>
                                      </p:to>
                                    </p:set>
                                    <p:animEffect filter="fade" transition="in">
                                      <p:cBhvr>
                                        <p:cTn dur="1000"/>
                                        <p:tgtEl>
                                          <p:spTgt spid="45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6" st="6"/>
                                            </p:txEl>
                                          </p:spTgt>
                                        </p:tgtEl>
                                        <p:attrNameLst>
                                          <p:attrName>style.visibility</p:attrName>
                                        </p:attrNameLst>
                                      </p:cBhvr>
                                      <p:to>
                                        <p:strVal val="visible"/>
                                      </p:to>
                                    </p:set>
                                    <p:animEffect filter="fade" transition="in">
                                      <p:cBhvr>
                                        <p:cTn dur="1000"/>
                                        <p:tgtEl>
                                          <p:spTgt spid="45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7" st="7"/>
                                            </p:txEl>
                                          </p:spTgt>
                                        </p:tgtEl>
                                        <p:attrNameLst>
                                          <p:attrName>style.visibility</p:attrName>
                                        </p:attrNameLst>
                                      </p:cBhvr>
                                      <p:to>
                                        <p:strVal val="visible"/>
                                      </p:to>
                                    </p:set>
                                    <p:animEffect filter="fade" transition="in">
                                      <p:cBhvr>
                                        <p:cTn dur="1000"/>
                                        <p:tgtEl>
                                          <p:spTgt spid="45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55"/>
                                        </p:tgtEl>
                                      </p:cBhvr>
                                    </p:animEffect>
                                    <p:set>
                                      <p:cBhvr>
                                        <p:cTn dur="1" fill="hold">
                                          <p:stCondLst>
                                            <p:cond delay="1000"/>
                                          </p:stCondLst>
                                        </p:cTn>
                                        <p:tgtEl>
                                          <p:spTgt spid="45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56"/>
                                        </p:tgtEl>
                                      </p:cBhvr>
                                    </p:animEffect>
                                    <p:set>
                                      <p:cBhvr>
                                        <p:cTn dur="1" fill="hold">
                                          <p:stCondLst>
                                            <p:cond delay="1000"/>
                                          </p:stCondLst>
                                        </p:cTn>
                                        <p:tgtEl>
                                          <p:spTgt spid="4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57"/>
                                        </p:tgtEl>
                                      </p:cBhvr>
                                    </p:animEffect>
                                    <p:set>
                                      <p:cBhvr>
                                        <p:cTn dur="1" fill="hold">
                                          <p:stCondLst>
                                            <p:cond delay="1000"/>
                                          </p:stCondLst>
                                        </p:cTn>
                                        <p:tgtEl>
                                          <p:spTgt spid="45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0" st="0"/>
                                            </p:txEl>
                                          </p:spTgt>
                                        </p:tgtEl>
                                        <p:attrNameLst>
                                          <p:attrName>style.visibility</p:attrName>
                                        </p:attrNameLst>
                                      </p:cBhvr>
                                      <p:to>
                                        <p:strVal val="visible"/>
                                      </p:to>
                                    </p:set>
                                    <p:animEffect filter="fade" transition="in">
                                      <p:cBhvr>
                                        <p:cTn dur="1000"/>
                                        <p:tgtEl>
                                          <p:spTgt spid="4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1" st="1"/>
                                            </p:txEl>
                                          </p:spTgt>
                                        </p:tgtEl>
                                        <p:attrNameLst>
                                          <p:attrName>style.visibility</p:attrName>
                                        </p:attrNameLst>
                                      </p:cBhvr>
                                      <p:to>
                                        <p:strVal val="visible"/>
                                      </p:to>
                                    </p:set>
                                    <p:animEffect filter="fade" transition="in">
                                      <p:cBhvr>
                                        <p:cTn dur="1000"/>
                                        <p:tgtEl>
                                          <p:spTgt spid="4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2" st="2"/>
                                            </p:txEl>
                                          </p:spTgt>
                                        </p:tgtEl>
                                        <p:attrNameLst>
                                          <p:attrName>style.visibility</p:attrName>
                                        </p:attrNameLst>
                                      </p:cBhvr>
                                      <p:to>
                                        <p:strVal val="visible"/>
                                      </p:to>
                                    </p:set>
                                    <p:animEffect filter="fade" transition="in">
                                      <p:cBhvr>
                                        <p:cTn dur="1000"/>
                                        <p:tgtEl>
                                          <p:spTgt spid="4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3" st="3"/>
                                            </p:txEl>
                                          </p:spTgt>
                                        </p:tgtEl>
                                        <p:attrNameLst>
                                          <p:attrName>style.visibility</p:attrName>
                                        </p:attrNameLst>
                                      </p:cBhvr>
                                      <p:to>
                                        <p:strVal val="visible"/>
                                      </p:to>
                                    </p:set>
                                    <p:animEffect filter="fade" transition="in">
                                      <p:cBhvr>
                                        <p:cTn dur="1000"/>
                                        <p:tgtEl>
                                          <p:spTgt spid="4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4" st="4"/>
                                            </p:txEl>
                                          </p:spTgt>
                                        </p:tgtEl>
                                        <p:attrNameLst>
                                          <p:attrName>style.visibility</p:attrName>
                                        </p:attrNameLst>
                                      </p:cBhvr>
                                      <p:to>
                                        <p:strVal val="visible"/>
                                      </p:to>
                                    </p:set>
                                    <p:animEffect filter="fade" transition="in">
                                      <p:cBhvr>
                                        <p:cTn dur="1000"/>
                                        <p:tgtEl>
                                          <p:spTgt spid="45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5" st="5"/>
                                            </p:txEl>
                                          </p:spTgt>
                                        </p:tgtEl>
                                        <p:attrNameLst>
                                          <p:attrName>style.visibility</p:attrName>
                                        </p:attrNameLst>
                                      </p:cBhvr>
                                      <p:to>
                                        <p:strVal val="visible"/>
                                      </p:to>
                                    </p:set>
                                    <p:animEffect filter="fade" transition="in">
                                      <p:cBhvr>
                                        <p:cTn dur="1000"/>
                                        <p:tgtEl>
                                          <p:spTgt spid="45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LcPeriod"/>
            </a:pPr>
            <a:r>
              <a:rPr lang="en"/>
              <a:t>Overview</a:t>
            </a:r>
            <a:r>
              <a:rPr lang="en"/>
              <a:t>									Updatability (FOTA)</a:t>
            </a:r>
            <a:endParaRPr/>
          </a:p>
        </p:txBody>
      </p:sp>
      <p:sp>
        <p:nvSpPr>
          <p:cNvPr id="466" name="Google Shape;466;p36"/>
          <p:cNvSpPr txBox="1"/>
          <p:nvPr>
            <p:ph idx="1" type="body"/>
          </p:nvPr>
        </p:nvSpPr>
        <p:spPr>
          <a:xfrm>
            <a:off x="311700" y="1152475"/>
            <a:ext cx="8520600" cy="1704900"/>
          </a:xfrm>
          <a:prstGeom prst="rect">
            <a:avLst/>
          </a:prstGeom>
        </p:spPr>
        <p:txBody>
          <a:bodyPr anchorCtr="0" anchor="t" bIns="91425" lIns="91425" spcFirstLastPara="1" rIns="91425" wrap="square" tIns="91425">
            <a:normAutofit/>
          </a:bodyPr>
          <a:lstStyle/>
          <a:p>
            <a:pPr indent="-298450" lvl="0" marL="457200" rtl="0" algn="just">
              <a:lnSpc>
                <a:spcPct val="115000"/>
              </a:lnSpc>
              <a:spcBef>
                <a:spcPts val="0"/>
              </a:spcBef>
              <a:spcAft>
                <a:spcPts val="0"/>
              </a:spcAft>
              <a:buSzPts val="1100"/>
              <a:buChar char="➢"/>
            </a:pPr>
            <a:r>
              <a:rPr lang="en" sz="1100"/>
              <a:t>Firmware-over-the-air (FOTA) is a subdiscipline of over-the-air (OTA) programming</a:t>
            </a:r>
            <a:endParaRPr sz="1100"/>
          </a:p>
          <a:p>
            <a:pPr indent="-298450" lvl="1" marL="914400" rtl="0" algn="just">
              <a:lnSpc>
                <a:spcPct val="115000"/>
              </a:lnSpc>
              <a:spcBef>
                <a:spcPts val="0"/>
              </a:spcBef>
              <a:spcAft>
                <a:spcPts val="0"/>
              </a:spcAft>
              <a:buSzPts val="1100"/>
              <a:buChar char="○"/>
            </a:pPr>
            <a:r>
              <a:rPr lang="en" sz="1100"/>
              <a:t>Distributing a new firmware over a wireless channel</a:t>
            </a:r>
            <a:endParaRPr sz="1100"/>
          </a:p>
          <a:p>
            <a:pPr indent="-298450" lvl="1" marL="914400" rtl="0" algn="just">
              <a:lnSpc>
                <a:spcPct val="115000"/>
              </a:lnSpc>
              <a:spcBef>
                <a:spcPts val="0"/>
              </a:spcBef>
              <a:spcAft>
                <a:spcPts val="0"/>
              </a:spcAft>
              <a:buSzPts val="1100"/>
              <a:buChar char="○"/>
            </a:pPr>
            <a:r>
              <a:rPr lang="en" sz="1100"/>
              <a:t>Send updates to all user</a:t>
            </a:r>
            <a:endParaRPr sz="1100"/>
          </a:p>
          <a:p>
            <a:pPr indent="-298450" lvl="1" marL="914400" rtl="0" algn="just">
              <a:lnSpc>
                <a:spcPct val="115000"/>
              </a:lnSpc>
              <a:spcBef>
                <a:spcPts val="0"/>
              </a:spcBef>
              <a:spcAft>
                <a:spcPts val="0"/>
              </a:spcAft>
              <a:buSzPts val="1100"/>
              <a:buChar char="○"/>
            </a:pPr>
            <a:r>
              <a:rPr lang="en" sz="1100"/>
              <a:t>Unable to refuse, defeat or alter the updates</a:t>
            </a:r>
            <a:endParaRPr sz="1100"/>
          </a:p>
          <a:p>
            <a:pPr indent="-298450" lvl="0" marL="457200" rtl="0" algn="just">
              <a:lnSpc>
                <a:spcPct val="115000"/>
              </a:lnSpc>
              <a:spcBef>
                <a:spcPts val="0"/>
              </a:spcBef>
              <a:spcAft>
                <a:spcPts val="0"/>
              </a:spcAft>
              <a:buSzPts val="1100"/>
              <a:buChar char="➢"/>
            </a:pPr>
            <a:r>
              <a:rPr lang="en" sz="1100"/>
              <a:t>Advantages</a:t>
            </a:r>
            <a:endParaRPr sz="1100"/>
          </a:p>
          <a:p>
            <a:pPr indent="-298450" lvl="1" marL="914400" rtl="0" algn="just">
              <a:lnSpc>
                <a:spcPct val="115000"/>
              </a:lnSpc>
              <a:spcBef>
                <a:spcPts val="0"/>
              </a:spcBef>
              <a:spcAft>
                <a:spcPts val="0"/>
              </a:spcAft>
              <a:buSzPts val="1100"/>
              <a:buChar char="○"/>
            </a:pPr>
            <a:r>
              <a:rPr lang="en" sz="1100"/>
              <a:t>Convenient</a:t>
            </a:r>
            <a:endParaRPr sz="1100"/>
          </a:p>
          <a:p>
            <a:pPr indent="-298450" lvl="1" marL="914400" rtl="0" algn="just">
              <a:lnSpc>
                <a:spcPct val="115000"/>
              </a:lnSpc>
              <a:spcBef>
                <a:spcPts val="0"/>
              </a:spcBef>
              <a:spcAft>
                <a:spcPts val="0"/>
              </a:spcAft>
              <a:buSzPts val="1100"/>
              <a:buChar char="○"/>
            </a:pPr>
            <a:r>
              <a:rPr lang="en" sz="1100"/>
              <a:t>Updating a remote device that is difficult to access</a:t>
            </a:r>
            <a:endParaRPr sz="1100"/>
          </a:p>
          <a:p>
            <a:pPr indent="-298450" lvl="1" marL="914400" rtl="0" algn="just">
              <a:lnSpc>
                <a:spcPct val="115000"/>
              </a:lnSpc>
              <a:spcBef>
                <a:spcPts val="0"/>
              </a:spcBef>
              <a:spcAft>
                <a:spcPts val="0"/>
              </a:spcAft>
              <a:buSzPts val="1100"/>
              <a:buChar char="○"/>
            </a:pPr>
            <a:r>
              <a:rPr lang="en" sz="1100"/>
              <a:t>The ability to update all devices simultaneously</a:t>
            </a:r>
            <a:endParaRPr sz="1100"/>
          </a:p>
        </p:txBody>
      </p:sp>
      <p:sp>
        <p:nvSpPr>
          <p:cNvPr id="467" name="Google Shape;467;p36"/>
          <p:cNvSpPr txBox="1"/>
          <p:nvPr>
            <p:ph idx="1" type="body"/>
          </p:nvPr>
        </p:nvSpPr>
        <p:spPr>
          <a:xfrm>
            <a:off x="311700" y="2718550"/>
            <a:ext cx="8520600" cy="2328600"/>
          </a:xfrm>
          <a:prstGeom prst="rect">
            <a:avLst/>
          </a:prstGeom>
        </p:spPr>
        <p:txBody>
          <a:bodyPr anchorCtr="0" anchor="t" bIns="91425" lIns="91425" spcFirstLastPara="1" rIns="91425" wrap="square" tIns="91425">
            <a:normAutofit/>
          </a:bodyPr>
          <a:lstStyle/>
          <a:p>
            <a:pPr indent="-298450" lvl="0" marL="457200" rtl="0" algn="just">
              <a:lnSpc>
                <a:spcPct val="115000"/>
              </a:lnSpc>
              <a:spcBef>
                <a:spcPts val="0"/>
              </a:spcBef>
              <a:spcAft>
                <a:spcPts val="0"/>
              </a:spcAft>
              <a:buSzPts val="1100"/>
              <a:buChar char="➢"/>
            </a:pPr>
            <a:r>
              <a:rPr lang="en" sz="1100"/>
              <a:t>The esp32 firmware is under version control</a:t>
            </a:r>
            <a:endParaRPr sz="1100"/>
          </a:p>
          <a:p>
            <a:pPr indent="-298450" lvl="1" marL="914400" rtl="0" algn="just">
              <a:lnSpc>
                <a:spcPct val="115000"/>
              </a:lnSpc>
              <a:spcBef>
                <a:spcPts val="0"/>
              </a:spcBef>
              <a:spcAft>
                <a:spcPts val="0"/>
              </a:spcAft>
              <a:buSzPts val="1100"/>
              <a:buChar char="○"/>
            </a:pPr>
            <a:r>
              <a:rPr lang="en" sz="1100"/>
              <a:t>A remote Github repository stores all the firmware versions</a:t>
            </a:r>
            <a:endParaRPr sz="1100"/>
          </a:p>
          <a:p>
            <a:pPr indent="-298450" lvl="1" marL="914400" rtl="0" algn="just">
              <a:lnSpc>
                <a:spcPct val="115000"/>
              </a:lnSpc>
              <a:spcBef>
                <a:spcPts val="0"/>
              </a:spcBef>
              <a:spcAft>
                <a:spcPts val="0"/>
              </a:spcAft>
              <a:buSzPts val="1100"/>
              <a:buChar char="○"/>
            </a:pPr>
            <a:r>
              <a:rPr lang="en" sz="1100"/>
              <a:t>Each version has a version tag</a:t>
            </a:r>
            <a:endParaRPr sz="1100"/>
          </a:p>
          <a:p>
            <a:pPr indent="-298450" lvl="0" marL="457200" rtl="0" algn="just">
              <a:lnSpc>
                <a:spcPct val="115000"/>
              </a:lnSpc>
              <a:spcBef>
                <a:spcPts val="0"/>
              </a:spcBef>
              <a:spcAft>
                <a:spcPts val="0"/>
              </a:spcAft>
              <a:buSzPts val="1100"/>
              <a:buChar char="➢"/>
            </a:pPr>
            <a:r>
              <a:rPr lang="en" sz="1100"/>
              <a:t>Automatically perform FOTA update at boot</a:t>
            </a:r>
            <a:endParaRPr sz="1100"/>
          </a:p>
          <a:p>
            <a:pPr indent="-298450" lvl="1" marL="914400" rtl="0" algn="just">
              <a:lnSpc>
                <a:spcPct val="115000"/>
              </a:lnSpc>
              <a:spcBef>
                <a:spcPts val="0"/>
              </a:spcBef>
              <a:spcAft>
                <a:spcPts val="0"/>
              </a:spcAft>
              <a:buSzPts val="1100"/>
              <a:buChar char="○"/>
            </a:pPr>
            <a:r>
              <a:rPr lang="en" sz="1100"/>
              <a:t>Check the latest version tag</a:t>
            </a:r>
            <a:endParaRPr sz="1100"/>
          </a:p>
          <a:p>
            <a:pPr indent="-298450" lvl="1" marL="914400" rtl="0" algn="just">
              <a:lnSpc>
                <a:spcPct val="115000"/>
              </a:lnSpc>
              <a:spcBef>
                <a:spcPts val="0"/>
              </a:spcBef>
              <a:spcAft>
                <a:spcPts val="0"/>
              </a:spcAft>
              <a:buSzPts val="1100"/>
              <a:buChar char="○"/>
            </a:pPr>
            <a:r>
              <a:rPr lang="en" sz="1100"/>
              <a:t>Compare to the current version tag stored locally </a:t>
            </a:r>
            <a:endParaRPr sz="1100"/>
          </a:p>
          <a:p>
            <a:pPr indent="-298450" lvl="1" marL="914400" rtl="0" algn="just">
              <a:lnSpc>
                <a:spcPct val="115000"/>
              </a:lnSpc>
              <a:spcBef>
                <a:spcPts val="0"/>
              </a:spcBef>
              <a:spcAft>
                <a:spcPts val="0"/>
              </a:spcAft>
              <a:buSzPts val="1100"/>
              <a:buChar char="○"/>
            </a:pPr>
            <a:r>
              <a:rPr lang="en" sz="1100"/>
              <a:t>Download and install the new firmware version if outdated</a:t>
            </a:r>
            <a:endParaRPr sz="1100"/>
          </a:p>
          <a:p>
            <a:pPr indent="-298450" lvl="0" marL="457200" rtl="0" algn="just">
              <a:lnSpc>
                <a:spcPct val="115000"/>
              </a:lnSpc>
              <a:spcBef>
                <a:spcPts val="0"/>
              </a:spcBef>
              <a:spcAft>
                <a:spcPts val="0"/>
              </a:spcAft>
              <a:buSzPts val="1100"/>
              <a:buChar char="➢"/>
            </a:pPr>
            <a:r>
              <a:rPr lang="en" sz="1100"/>
              <a:t>Access to the remote Github repository using Github HTTP REST API</a:t>
            </a:r>
            <a:endParaRPr sz="1100"/>
          </a:p>
          <a:p>
            <a:pPr indent="-298450" lvl="1" marL="914400" rtl="0" algn="just">
              <a:lnSpc>
                <a:spcPct val="115000"/>
              </a:lnSpc>
              <a:spcBef>
                <a:spcPts val="0"/>
              </a:spcBef>
              <a:spcAft>
                <a:spcPts val="0"/>
              </a:spcAft>
              <a:buSzPts val="1100"/>
              <a:buChar char="○"/>
            </a:pPr>
            <a:r>
              <a:rPr lang="en" sz="1100"/>
              <a:t>GET the repository metadata in JSON</a:t>
            </a:r>
            <a:endParaRPr sz="1100"/>
          </a:p>
          <a:p>
            <a:pPr indent="-298450" lvl="1" marL="914400" rtl="0" algn="just">
              <a:lnSpc>
                <a:spcPct val="115000"/>
              </a:lnSpc>
              <a:spcBef>
                <a:spcPts val="0"/>
              </a:spcBef>
              <a:spcAft>
                <a:spcPts val="0"/>
              </a:spcAft>
              <a:buSzPts val="1100"/>
              <a:buChar char="○"/>
            </a:pPr>
            <a:r>
              <a:rPr lang="en" sz="1100"/>
              <a:t>GET the listing of a directory in JSON</a:t>
            </a:r>
            <a:endParaRPr sz="1100"/>
          </a:p>
          <a:p>
            <a:pPr indent="-298450" lvl="1" marL="914400" rtl="0" algn="just">
              <a:lnSpc>
                <a:spcPct val="115000"/>
              </a:lnSpc>
              <a:spcBef>
                <a:spcPts val="0"/>
              </a:spcBef>
              <a:spcAft>
                <a:spcPts val="0"/>
              </a:spcAft>
              <a:buSzPts val="1100"/>
              <a:buChar char="○"/>
            </a:pPr>
            <a:r>
              <a:rPr lang="en" sz="1100"/>
              <a:t>GET a file content in raw binary</a:t>
            </a:r>
            <a:endParaRPr sz="1100"/>
          </a:p>
        </p:txBody>
      </p:sp>
      <p:sp>
        <p:nvSpPr>
          <p:cNvPr id="468" name="Google Shape;468;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target of synchronization</a:t>
            </a:r>
            <a:endParaRPr/>
          </a:p>
          <a:p>
            <a:pPr indent="-311150" lvl="1" marL="914400" rtl="0" algn="l">
              <a:spcBef>
                <a:spcPts val="0"/>
              </a:spcBef>
              <a:spcAft>
                <a:spcPts val="0"/>
              </a:spcAft>
              <a:buSzPts val="1300"/>
              <a:buChar char="○"/>
            </a:pPr>
            <a:r>
              <a:rPr lang="en"/>
              <a:t>A local folder named </a:t>
            </a:r>
            <a:r>
              <a:rPr i="1" lang="en"/>
              <a:t>main</a:t>
            </a:r>
            <a:endParaRPr i="1"/>
          </a:p>
          <a:p>
            <a:pPr indent="-311150" lvl="1" marL="914400" rtl="0" algn="l">
              <a:spcBef>
                <a:spcPts val="0"/>
              </a:spcBef>
              <a:spcAft>
                <a:spcPts val="0"/>
              </a:spcAft>
              <a:buSzPts val="1300"/>
              <a:buChar char="○"/>
            </a:pPr>
            <a:r>
              <a:rPr lang="en"/>
              <a:t>A folder on the remote repository named </a:t>
            </a:r>
            <a:r>
              <a:rPr i="1" lang="en"/>
              <a:t>main</a:t>
            </a:r>
            <a:endParaRPr i="1"/>
          </a:p>
          <a:p>
            <a:pPr indent="-311150" lvl="0" marL="457200" rtl="0" algn="l">
              <a:spcBef>
                <a:spcPts val="0"/>
              </a:spcBef>
              <a:spcAft>
                <a:spcPts val="0"/>
              </a:spcAft>
              <a:buSzPts val="1300"/>
              <a:buChar char="➢"/>
            </a:pPr>
            <a:r>
              <a:rPr lang="en"/>
              <a:t>Checking for a new version</a:t>
            </a:r>
            <a:endParaRPr/>
          </a:p>
          <a:p>
            <a:pPr indent="-311150" lvl="1" marL="914400" rtl="0" algn="l">
              <a:spcBef>
                <a:spcPts val="0"/>
              </a:spcBef>
              <a:spcAft>
                <a:spcPts val="0"/>
              </a:spcAft>
              <a:buSzPts val="1300"/>
              <a:buChar char="○"/>
            </a:pPr>
            <a:r>
              <a:rPr lang="en"/>
              <a:t>Get latest version tag from the metadata JSON</a:t>
            </a:r>
            <a:endParaRPr/>
          </a:p>
          <a:p>
            <a:pPr indent="-311150" lvl="1" marL="914400" rtl="0" algn="l">
              <a:spcBef>
                <a:spcPts val="0"/>
              </a:spcBef>
              <a:spcAft>
                <a:spcPts val="0"/>
              </a:spcAft>
              <a:buSzPts val="1300"/>
              <a:buChar char="○"/>
            </a:pPr>
            <a:r>
              <a:rPr lang="en"/>
              <a:t>If newer than the local version tag</a:t>
            </a:r>
            <a:endParaRPr/>
          </a:p>
          <a:p>
            <a:pPr indent="-311150" lvl="2" marL="1371600" rtl="0" algn="l">
              <a:spcBef>
                <a:spcPts val="0"/>
              </a:spcBef>
              <a:spcAft>
                <a:spcPts val="0"/>
              </a:spcAft>
              <a:buSzPts val="1300"/>
              <a:buChar char="→"/>
            </a:pPr>
            <a:r>
              <a:rPr lang="en"/>
              <a:t>Create a local directory named </a:t>
            </a:r>
            <a:r>
              <a:rPr i="1" lang="en"/>
              <a:t>next</a:t>
            </a:r>
            <a:endParaRPr i="1"/>
          </a:p>
          <a:p>
            <a:pPr indent="-311150" lvl="2" marL="1371600" rtl="0" algn="l">
              <a:spcBef>
                <a:spcPts val="0"/>
              </a:spcBef>
              <a:spcAft>
                <a:spcPts val="0"/>
              </a:spcAft>
              <a:buSzPts val="1300"/>
              <a:buChar char="→"/>
            </a:pPr>
            <a:r>
              <a:rPr lang="en"/>
              <a:t>Download the new </a:t>
            </a:r>
            <a:r>
              <a:rPr i="1" lang="en"/>
              <a:t>main</a:t>
            </a:r>
            <a:r>
              <a:rPr lang="en"/>
              <a:t> folder content into </a:t>
            </a:r>
            <a:r>
              <a:rPr i="1" lang="en"/>
              <a:t>next</a:t>
            </a:r>
            <a:endParaRPr i="1"/>
          </a:p>
          <a:p>
            <a:pPr indent="-311150" lvl="2" marL="1371600" rtl="0" algn="l">
              <a:spcBef>
                <a:spcPts val="0"/>
              </a:spcBef>
              <a:spcAft>
                <a:spcPts val="0"/>
              </a:spcAft>
              <a:buSzPts val="1300"/>
              <a:buChar char="→"/>
            </a:pPr>
            <a:r>
              <a:rPr lang="en"/>
              <a:t>Replace the local </a:t>
            </a:r>
            <a:r>
              <a:rPr i="1" lang="en"/>
              <a:t>main</a:t>
            </a:r>
            <a:r>
              <a:rPr lang="en"/>
              <a:t> folder by </a:t>
            </a:r>
            <a:r>
              <a:rPr i="1" lang="en"/>
              <a:t>next</a:t>
            </a:r>
            <a:endParaRPr i="1"/>
          </a:p>
          <a:p>
            <a:pPr indent="-311150" lvl="0" marL="457200" rtl="0" algn="l">
              <a:spcBef>
                <a:spcPts val="0"/>
              </a:spcBef>
              <a:spcAft>
                <a:spcPts val="0"/>
              </a:spcAft>
              <a:buSzPts val="1300"/>
              <a:buChar char="➢"/>
            </a:pPr>
            <a:r>
              <a:rPr lang="en"/>
              <a:t>Downloading a new version</a:t>
            </a:r>
            <a:endParaRPr/>
          </a:p>
          <a:p>
            <a:pPr indent="-311150" lvl="1" marL="914400" rtl="0" algn="l">
              <a:spcBef>
                <a:spcPts val="0"/>
              </a:spcBef>
              <a:spcAft>
                <a:spcPts val="0"/>
              </a:spcAft>
              <a:buSzPts val="1300"/>
              <a:buChar char="○"/>
            </a:pPr>
            <a:r>
              <a:rPr lang="en"/>
              <a:t>GET the listing of the remote </a:t>
            </a:r>
            <a:r>
              <a:rPr i="1" lang="en"/>
              <a:t>main</a:t>
            </a:r>
            <a:r>
              <a:rPr lang="en"/>
              <a:t> directory</a:t>
            </a:r>
            <a:endParaRPr/>
          </a:p>
          <a:p>
            <a:pPr indent="-311150" lvl="1" marL="914400" rtl="0" algn="l">
              <a:spcBef>
                <a:spcPts val="0"/>
              </a:spcBef>
              <a:spcAft>
                <a:spcPts val="0"/>
              </a:spcAft>
              <a:buSzPts val="1300"/>
              <a:buChar char="○"/>
            </a:pPr>
            <a:r>
              <a:rPr lang="en"/>
              <a:t>Directly download all files in the list</a:t>
            </a:r>
            <a:endParaRPr/>
          </a:p>
          <a:p>
            <a:pPr indent="-311150" lvl="1" marL="914400" rtl="0" algn="l">
              <a:spcBef>
                <a:spcPts val="0"/>
              </a:spcBef>
              <a:spcAft>
                <a:spcPts val="0"/>
              </a:spcAft>
              <a:buSzPts val="1300"/>
              <a:buChar char="○"/>
            </a:pPr>
            <a:r>
              <a:rPr lang="en"/>
              <a:t>Recursively download all subdirectories in the list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0" st="0"/>
                                            </p:txEl>
                                          </p:spTgt>
                                        </p:tgtEl>
                                        <p:attrNameLst>
                                          <p:attrName>style.visibility</p:attrName>
                                        </p:attrNameLst>
                                      </p:cBhvr>
                                      <p:to>
                                        <p:strVal val="visible"/>
                                      </p:to>
                                    </p:set>
                                    <p:animEffect filter="fade" transition="in">
                                      <p:cBhvr>
                                        <p:cTn dur="1000"/>
                                        <p:tgtEl>
                                          <p:spTgt spid="4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1" st="1"/>
                                            </p:txEl>
                                          </p:spTgt>
                                        </p:tgtEl>
                                        <p:attrNameLst>
                                          <p:attrName>style.visibility</p:attrName>
                                        </p:attrNameLst>
                                      </p:cBhvr>
                                      <p:to>
                                        <p:strVal val="visible"/>
                                      </p:to>
                                    </p:set>
                                    <p:animEffect filter="fade" transition="in">
                                      <p:cBhvr>
                                        <p:cTn dur="1000"/>
                                        <p:tgtEl>
                                          <p:spTgt spid="4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2" st="2"/>
                                            </p:txEl>
                                          </p:spTgt>
                                        </p:tgtEl>
                                        <p:attrNameLst>
                                          <p:attrName>style.visibility</p:attrName>
                                        </p:attrNameLst>
                                      </p:cBhvr>
                                      <p:to>
                                        <p:strVal val="visible"/>
                                      </p:to>
                                    </p:set>
                                    <p:animEffect filter="fade" transition="in">
                                      <p:cBhvr>
                                        <p:cTn dur="1000"/>
                                        <p:tgtEl>
                                          <p:spTgt spid="4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3" st="3"/>
                                            </p:txEl>
                                          </p:spTgt>
                                        </p:tgtEl>
                                        <p:attrNameLst>
                                          <p:attrName>style.visibility</p:attrName>
                                        </p:attrNameLst>
                                      </p:cBhvr>
                                      <p:to>
                                        <p:strVal val="visible"/>
                                      </p:to>
                                    </p:set>
                                    <p:animEffect filter="fade" transition="in">
                                      <p:cBhvr>
                                        <p:cTn dur="1000"/>
                                        <p:tgtEl>
                                          <p:spTgt spid="4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4" st="4"/>
                                            </p:txEl>
                                          </p:spTgt>
                                        </p:tgtEl>
                                        <p:attrNameLst>
                                          <p:attrName>style.visibility</p:attrName>
                                        </p:attrNameLst>
                                      </p:cBhvr>
                                      <p:to>
                                        <p:strVal val="visible"/>
                                      </p:to>
                                    </p:set>
                                    <p:animEffect filter="fade" transition="in">
                                      <p:cBhvr>
                                        <p:cTn dur="1000"/>
                                        <p:tgtEl>
                                          <p:spTgt spid="46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5" st="5"/>
                                            </p:txEl>
                                          </p:spTgt>
                                        </p:tgtEl>
                                        <p:attrNameLst>
                                          <p:attrName>style.visibility</p:attrName>
                                        </p:attrNameLst>
                                      </p:cBhvr>
                                      <p:to>
                                        <p:strVal val="visible"/>
                                      </p:to>
                                    </p:set>
                                    <p:animEffect filter="fade" transition="in">
                                      <p:cBhvr>
                                        <p:cTn dur="1000"/>
                                        <p:tgtEl>
                                          <p:spTgt spid="46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6" st="6"/>
                                            </p:txEl>
                                          </p:spTgt>
                                        </p:tgtEl>
                                        <p:attrNameLst>
                                          <p:attrName>style.visibility</p:attrName>
                                        </p:attrNameLst>
                                      </p:cBhvr>
                                      <p:to>
                                        <p:strVal val="visible"/>
                                      </p:to>
                                    </p:set>
                                    <p:animEffect filter="fade" transition="in">
                                      <p:cBhvr>
                                        <p:cTn dur="1000"/>
                                        <p:tgtEl>
                                          <p:spTgt spid="46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7" st="7"/>
                                            </p:txEl>
                                          </p:spTgt>
                                        </p:tgtEl>
                                        <p:attrNameLst>
                                          <p:attrName>style.visibility</p:attrName>
                                        </p:attrNameLst>
                                      </p:cBhvr>
                                      <p:to>
                                        <p:strVal val="visible"/>
                                      </p:to>
                                    </p:set>
                                    <p:animEffect filter="fade" transition="in">
                                      <p:cBhvr>
                                        <p:cTn dur="1000"/>
                                        <p:tgtEl>
                                          <p:spTgt spid="46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0" st="0"/>
                                            </p:txEl>
                                          </p:spTgt>
                                        </p:tgtEl>
                                        <p:attrNameLst>
                                          <p:attrName>style.visibility</p:attrName>
                                        </p:attrNameLst>
                                      </p:cBhvr>
                                      <p:to>
                                        <p:strVal val="visible"/>
                                      </p:to>
                                    </p:set>
                                    <p:animEffect filter="fade" transition="in">
                                      <p:cBhvr>
                                        <p:cTn dur="1000"/>
                                        <p:tgtEl>
                                          <p:spTgt spid="4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1" st="1"/>
                                            </p:txEl>
                                          </p:spTgt>
                                        </p:tgtEl>
                                        <p:attrNameLst>
                                          <p:attrName>style.visibility</p:attrName>
                                        </p:attrNameLst>
                                      </p:cBhvr>
                                      <p:to>
                                        <p:strVal val="visible"/>
                                      </p:to>
                                    </p:set>
                                    <p:animEffect filter="fade" transition="in">
                                      <p:cBhvr>
                                        <p:cTn dur="1000"/>
                                        <p:tgtEl>
                                          <p:spTgt spid="4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2" st="2"/>
                                            </p:txEl>
                                          </p:spTgt>
                                        </p:tgtEl>
                                        <p:attrNameLst>
                                          <p:attrName>style.visibility</p:attrName>
                                        </p:attrNameLst>
                                      </p:cBhvr>
                                      <p:to>
                                        <p:strVal val="visible"/>
                                      </p:to>
                                    </p:set>
                                    <p:animEffect filter="fade" transition="in">
                                      <p:cBhvr>
                                        <p:cTn dur="1000"/>
                                        <p:tgtEl>
                                          <p:spTgt spid="4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3" st="3"/>
                                            </p:txEl>
                                          </p:spTgt>
                                        </p:tgtEl>
                                        <p:attrNameLst>
                                          <p:attrName>style.visibility</p:attrName>
                                        </p:attrNameLst>
                                      </p:cBhvr>
                                      <p:to>
                                        <p:strVal val="visible"/>
                                      </p:to>
                                    </p:set>
                                    <p:animEffect filter="fade" transition="in">
                                      <p:cBhvr>
                                        <p:cTn dur="1000"/>
                                        <p:tgtEl>
                                          <p:spTgt spid="4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4" st="4"/>
                                            </p:txEl>
                                          </p:spTgt>
                                        </p:tgtEl>
                                        <p:attrNameLst>
                                          <p:attrName>style.visibility</p:attrName>
                                        </p:attrNameLst>
                                      </p:cBhvr>
                                      <p:to>
                                        <p:strVal val="visible"/>
                                      </p:to>
                                    </p:set>
                                    <p:animEffect filter="fade" transition="in">
                                      <p:cBhvr>
                                        <p:cTn dur="1000"/>
                                        <p:tgtEl>
                                          <p:spTgt spid="4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5" st="5"/>
                                            </p:txEl>
                                          </p:spTgt>
                                        </p:tgtEl>
                                        <p:attrNameLst>
                                          <p:attrName>style.visibility</p:attrName>
                                        </p:attrNameLst>
                                      </p:cBhvr>
                                      <p:to>
                                        <p:strVal val="visible"/>
                                      </p:to>
                                    </p:set>
                                    <p:animEffect filter="fade" transition="in">
                                      <p:cBhvr>
                                        <p:cTn dur="1000"/>
                                        <p:tgtEl>
                                          <p:spTgt spid="46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6" st="6"/>
                                            </p:txEl>
                                          </p:spTgt>
                                        </p:tgtEl>
                                        <p:attrNameLst>
                                          <p:attrName>style.visibility</p:attrName>
                                        </p:attrNameLst>
                                      </p:cBhvr>
                                      <p:to>
                                        <p:strVal val="visible"/>
                                      </p:to>
                                    </p:set>
                                    <p:animEffect filter="fade" transition="in">
                                      <p:cBhvr>
                                        <p:cTn dur="1000"/>
                                        <p:tgtEl>
                                          <p:spTgt spid="46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7" st="7"/>
                                            </p:txEl>
                                          </p:spTgt>
                                        </p:tgtEl>
                                        <p:attrNameLst>
                                          <p:attrName>style.visibility</p:attrName>
                                        </p:attrNameLst>
                                      </p:cBhvr>
                                      <p:to>
                                        <p:strVal val="visible"/>
                                      </p:to>
                                    </p:set>
                                    <p:animEffect filter="fade" transition="in">
                                      <p:cBhvr>
                                        <p:cTn dur="1000"/>
                                        <p:tgtEl>
                                          <p:spTgt spid="46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8" st="8"/>
                                            </p:txEl>
                                          </p:spTgt>
                                        </p:tgtEl>
                                        <p:attrNameLst>
                                          <p:attrName>style.visibility</p:attrName>
                                        </p:attrNameLst>
                                      </p:cBhvr>
                                      <p:to>
                                        <p:strVal val="visible"/>
                                      </p:to>
                                    </p:set>
                                    <p:animEffect filter="fade" transition="in">
                                      <p:cBhvr>
                                        <p:cTn dur="1000"/>
                                        <p:tgtEl>
                                          <p:spTgt spid="46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9" st="9"/>
                                            </p:txEl>
                                          </p:spTgt>
                                        </p:tgtEl>
                                        <p:attrNameLst>
                                          <p:attrName>style.visibility</p:attrName>
                                        </p:attrNameLst>
                                      </p:cBhvr>
                                      <p:to>
                                        <p:strVal val="visible"/>
                                      </p:to>
                                    </p:set>
                                    <p:animEffect filter="fade" transition="in">
                                      <p:cBhvr>
                                        <p:cTn dur="1000"/>
                                        <p:tgtEl>
                                          <p:spTgt spid="46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10" st="10"/>
                                            </p:txEl>
                                          </p:spTgt>
                                        </p:tgtEl>
                                        <p:attrNameLst>
                                          <p:attrName>style.visibility</p:attrName>
                                        </p:attrNameLst>
                                      </p:cBhvr>
                                      <p:to>
                                        <p:strVal val="visible"/>
                                      </p:to>
                                    </p:set>
                                    <p:animEffect filter="fade" transition="in">
                                      <p:cBhvr>
                                        <p:cTn dur="1000"/>
                                        <p:tgtEl>
                                          <p:spTgt spid="46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66"/>
                                        </p:tgtEl>
                                      </p:cBhvr>
                                    </p:animEffect>
                                    <p:set>
                                      <p:cBhvr>
                                        <p:cTn dur="1" fill="hold">
                                          <p:stCondLst>
                                            <p:cond delay="1000"/>
                                          </p:stCondLst>
                                        </p:cTn>
                                        <p:tgtEl>
                                          <p:spTgt spid="46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67"/>
                                        </p:tgtEl>
                                      </p:cBhvr>
                                    </p:animEffect>
                                    <p:set>
                                      <p:cBhvr>
                                        <p:cTn dur="1" fill="hold">
                                          <p:stCondLst>
                                            <p:cond delay="1000"/>
                                          </p:stCondLst>
                                        </p:cTn>
                                        <p:tgtEl>
                                          <p:spTgt spid="4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0" st="0"/>
                                            </p:txEl>
                                          </p:spTgt>
                                        </p:tgtEl>
                                        <p:attrNameLst>
                                          <p:attrName>style.visibility</p:attrName>
                                        </p:attrNameLst>
                                      </p:cBhvr>
                                      <p:to>
                                        <p:strVal val="visible"/>
                                      </p:to>
                                    </p:set>
                                    <p:animEffect filter="fade" transition="in">
                                      <p:cBhvr>
                                        <p:cTn dur="1000"/>
                                        <p:tgtEl>
                                          <p:spTgt spid="4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1" st="1"/>
                                            </p:txEl>
                                          </p:spTgt>
                                        </p:tgtEl>
                                        <p:attrNameLst>
                                          <p:attrName>style.visibility</p:attrName>
                                        </p:attrNameLst>
                                      </p:cBhvr>
                                      <p:to>
                                        <p:strVal val="visible"/>
                                      </p:to>
                                    </p:set>
                                    <p:animEffect filter="fade" transition="in">
                                      <p:cBhvr>
                                        <p:cTn dur="1000"/>
                                        <p:tgtEl>
                                          <p:spTgt spid="4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2" st="2"/>
                                            </p:txEl>
                                          </p:spTgt>
                                        </p:tgtEl>
                                        <p:attrNameLst>
                                          <p:attrName>style.visibility</p:attrName>
                                        </p:attrNameLst>
                                      </p:cBhvr>
                                      <p:to>
                                        <p:strVal val="visible"/>
                                      </p:to>
                                    </p:set>
                                    <p:animEffect filter="fade" transition="in">
                                      <p:cBhvr>
                                        <p:cTn dur="1000"/>
                                        <p:tgtEl>
                                          <p:spTgt spid="4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3" st="3"/>
                                            </p:txEl>
                                          </p:spTgt>
                                        </p:tgtEl>
                                        <p:attrNameLst>
                                          <p:attrName>style.visibility</p:attrName>
                                        </p:attrNameLst>
                                      </p:cBhvr>
                                      <p:to>
                                        <p:strVal val="visible"/>
                                      </p:to>
                                    </p:set>
                                    <p:animEffect filter="fade" transition="in">
                                      <p:cBhvr>
                                        <p:cTn dur="1000"/>
                                        <p:tgtEl>
                                          <p:spTgt spid="4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4" st="4"/>
                                            </p:txEl>
                                          </p:spTgt>
                                        </p:tgtEl>
                                        <p:attrNameLst>
                                          <p:attrName>style.visibility</p:attrName>
                                        </p:attrNameLst>
                                      </p:cBhvr>
                                      <p:to>
                                        <p:strVal val="visible"/>
                                      </p:to>
                                    </p:set>
                                    <p:animEffect filter="fade" transition="in">
                                      <p:cBhvr>
                                        <p:cTn dur="1000"/>
                                        <p:tgtEl>
                                          <p:spTgt spid="4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5" st="5"/>
                                            </p:txEl>
                                          </p:spTgt>
                                        </p:tgtEl>
                                        <p:attrNameLst>
                                          <p:attrName>style.visibility</p:attrName>
                                        </p:attrNameLst>
                                      </p:cBhvr>
                                      <p:to>
                                        <p:strVal val="visible"/>
                                      </p:to>
                                    </p:set>
                                    <p:animEffect filter="fade" transition="in">
                                      <p:cBhvr>
                                        <p:cTn dur="1000"/>
                                        <p:tgtEl>
                                          <p:spTgt spid="46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6" st="6"/>
                                            </p:txEl>
                                          </p:spTgt>
                                        </p:tgtEl>
                                        <p:attrNameLst>
                                          <p:attrName>style.visibility</p:attrName>
                                        </p:attrNameLst>
                                      </p:cBhvr>
                                      <p:to>
                                        <p:strVal val="visible"/>
                                      </p:to>
                                    </p:set>
                                    <p:animEffect filter="fade" transition="in">
                                      <p:cBhvr>
                                        <p:cTn dur="1000"/>
                                        <p:tgtEl>
                                          <p:spTgt spid="46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7" st="7"/>
                                            </p:txEl>
                                          </p:spTgt>
                                        </p:tgtEl>
                                        <p:attrNameLst>
                                          <p:attrName>style.visibility</p:attrName>
                                        </p:attrNameLst>
                                      </p:cBhvr>
                                      <p:to>
                                        <p:strVal val="visible"/>
                                      </p:to>
                                    </p:set>
                                    <p:animEffect filter="fade" transition="in">
                                      <p:cBhvr>
                                        <p:cTn dur="1000"/>
                                        <p:tgtEl>
                                          <p:spTgt spid="46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8" st="8"/>
                                            </p:txEl>
                                          </p:spTgt>
                                        </p:tgtEl>
                                        <p:attrNameLst>
                                          <p:attrName>style.visibility</p:attrName>
                                        </p:attrNameLst>
                                      </p:cBhvr>
                                      <p:to>
                                        <p:strVal val="visible"/>
                                      </p:to>
                                    </p:set>
                                    <p:animEffect filter="fade" transition="in">
                                      <p:cBhvr>
                                        <p:cTn dur="1000"/>
                                        <p:tgtEl>
                                          <p:spTgt spid="46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9" st="9"/>
                                            </p:txEl>
                                          </p:spTgt>
                                        </p:tgtEl>
                                        <p:attrNameLst>
                                          <p:attrName>style.visibility</p:attrName>
                                        </p:attrNameLst>
                                      </p:cBhvr>
                                      <p:to>
                                        <p:strVal val="visible"/>
                                      </p:to>
                                    </p:set>
                                    <p:animEffect filter="fade" transition="in">
                                      <p:cBhvr>
                                        <p:cTn dur="1000"/>
                                        <p:tgtEl>
                                          <p:spTgt spid="46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10" st="10"/>
                                            </p:txEl>
                                          </p:spTgt>
                                        </p:tgtEl>
                                        <p:attrNameLst>
                                          <p:attrName>style.visibility</p:attrName>
                                        </p:attrNameLst>
                                      </p:cBhvr>
                                      <p:to>
                                        <p:strVal val="visible"/>
                                      </p:to>
                                    </p:set>
                                    <p:animEffect filter="fade" transition="in">
                                      <p:cBhvr>
                                        <p:cTn dur="1000"/>
                                        <p:tgtEl>
                                          <p:spTgt spid="46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11" st="11"/>
                                            </p:txEl>
                                          </p:spTgt>
                                        </p:tgtEl>
                                        <p:attrNameLst>
                                          <p:attrName>style.visibility</p:attrName>
                                        </p:attrNameLst>
                                      </p:cBhvr>
                                      <p:to>
                                        <p:strVal val="visible"/>
                                      </p:to>
                                    </p:set>
                                    <p:animEffect filter="fade" transition="in">
                                      <p:cBhvr>
                                        <p:cTn dur="1000"/>
                                        <p:tgtEl>
                                          <p:spTgt spid="46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12" st="12"/>
                                            </p:txEl>
                                          </p:spTgt>
                                        </p:tgtEl>
                                        <p:attrNameLst>
                                          <p:attrName>style.visibility</p:attrName>
                                        </p:attrNameLst>
                                      </p:cBhvr>
                                      <p:to>
                                        <p:strVal val="visible"/>
                                      </p:to>
                                    </p:set>
                                    <p:animEffect filter="fade" transition="in">
                                      <p:cBhvr>
                                        <p:cTn dur="1000"/>
                                        <p:tgtEl>
                                          <p:spTgt spid="468">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LcPeriod" startAt="2"/>
            </a:pPr>
            <a:r>
              <a:rPr lang="en"/>
              <a:t>Security		</a:t>
            </a:r>
            <a:r>
              <a:rPr lang="en"/>
              <a:t>							Updatability (FOTA)</a:t>
            </a:r>
            <a:endParaRPr/>
          </a:p>
        </p:txBody>
      </p:sp>
      <p:sp>
        <p:nvSpPr>
          <p:cNvPr id="474" name="Google Shape;474;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Github remote repository is put under private access</a:t>
            </a:r>
            <a:endParaRPr/>
          </a:p>
          <a:p>
            <a:pPr indent="-311150" lvl="1" marL="914400" rtl="0" algn="l">
              <a:spcBef>
                <a:spcPts val="0"/>
              </a:spcBef>
              <a:spcAft>
                <a:spcPts val="0"/>
              </a:spcAft>
              <a:buSzPts val="1300"/>
              <a:buChar char="○"/>
            </a:pPr>
            <a:r>
              <a:rPr lang="en"/>
              <a:t>Securing the content on the repository is left to Github</a:t>
            </a:r>
            <a:endParaRPr/>
          </a:p>
          <a:p>
            <a:pPr indent="-311150" lvl="0" marL="457200" rtl="0" algn="l">
              <a:spcBef>
                <a:spcPts val="0"/>
              </a:spcBef>
              <a:spcAft>
                <a:spcPts val="0"/>
              </a:spcAft>
              <a:buSzPts val="1300"/>
              <a:buChar char="➢"/>
            </a:pPr>
            <a:r>
              <a:rPr lang="en"/>
              <a:t>When content is downloaded to esp32</a:t>
            </a:r>
            <a:endParaRPr/>
          </a:p>
          <a:p>
            <a:pPr indent="-311150" lvl="1" marL="914400" rtl="0" algn="l">
              <a:spcBef>
                <a:spcPts val="0"/>
              </a:spcBef>
              <a:spcAft>
                <a:spcPts val="0"/>
              </a:spcAft>
              <a:buSzPts val="1300"/>
              <a:buChar char="○"/>
            </a:pPr>
            <a:r>
              <a:rPr lang="en"/>
              <a:t>TLS encryption guarantees confidentiality</a:t>
            </a:r>
            <a:endParaRPr/>
          </a:p>
          <a:p>
            <a:pPr indent="-311150" lvl="1" marL="914400" rtl="0" algn="l">
              <a:spcBef>
                <a:spcPts val="0"/>
              </a:spcBef>
              <a:spcAft>
                <a:spcPts val="0"/>
              </a:spcAft>
              <a:buSzPts val="1300"/>
              <a:buChar char="○"/>
            </a:pPr>
            <a:r>
              <a:rPr lang="en"/>
              <a:t>Need to guarantee authenticity</a:t>
            </a:r>
            <a:endParaRPr/>
          </a:p>
          <a:p>
            <a:pPr indent="-311150" lvl="0" marL="457200" rtl="0" algn="l">
              <a:spcBef>
                <a:spcPts val="0"/>
              </a:spcBef>
              <a:spcAft>
                <a:spcPts val="0"/>
              </a:spcAft>
              <a:buSzPts val="1300"/>
              <a:buChar char="➢"/>
            </a:pPr>
            <a:r>
              <a:rPr lang="en"/>
              <a:t>There are 2 methods to verify the authenticity of download content</a:t>
            </a:r>
            <a:endParaRPr/>
          </a:p>
          <a:p>
            <a:pPr indent="-311150" lvl="1" marL="914400" rtl="0" algn="l">
              <a:spcBef>
                <a:spcPts val="0"/>
              </a:spcBef>
              <a:spcAft>
                <a:spcPts val="0"/>
              </a:spcAft>
              <a:buSzPts val="1300"/>
              <a:buChar char="○"/>
            </a:pPr>
            <a:r>
              <a:rPr lang="en"/>
              <a:t>Verify the authenticity of the server by CA verification (transport-</a:t>
            </a:r>
            <a:r>
              <a:rPr lang="en"/>
              <a:t>level authentication)</a:t>
            </a:r>
            <a:endParaRPr/>
          </a:p>
          <a:p>
            <a:pPr indent="-311150" lvl="1" marL="914400" rtl="0" algn="l">
              <a:spcBef>
                <a:spcPts val="0"/>
              </a:spcBef>
              <a:spcAft>
                <a:spcPts val="0"/>
              </a:spcAft>
              <a:buSzPts val="1300"/>
              <a:buChar char="○"/>
            </a:pPr>
            <a:r>
              <a:rPr lang="en"/>
              <a:t>Application-level authentication</a:t>
            </a:r>
            <a:endParaRPr/>
          </a:p>
          <a:p>
            <a:pPr indent="-311150" lvl="0" marL="457200" rtl="0" algn="l">
              <a:spcBef>
                <a:spcPts val="0"/>
              </a:spcBef>
              <a:spcAft>
                <a:spcPts val="0"/>
              </a:spcAft>
              <a:buSzPts val="1300"/>
              <a:buChar char="➢"/>
            </a:pPr>
            <a:r>
              <a:rPr lang="en"/>
              <a:t>CA verification was not applicable here</a:t>
            </a:r>
            <a:endParaRPr/>
          </a:p>
          <a:p>
            <a:pPr indent="-311150" lvl="1" marL="914400" rtl="0" algn="l">
              <a:spcBef>
                <a:spcPts val="0"/>
              </a:spcBef>
              <a:spcAft>
                <a:spcPts val="0"/>
              </a:spcAft>
              <a:buSzPts val="1300"/>
              <a:buChar char="○"/>
            </a:pPr>
            <a:r>
              <a:rPr lang="en"/>
              <a:t>Memory</a:t>
            </a:r>
            <a:r>
              <a:rPr lang="en"/>
              <a:t> limitation</a:t>
            </a:r>
            <a:endParaRPr/>
          </a:p>
          <a:p>
            <a:pPr indent="-311150" lvl="1" marL="914400" rtl="0" algn="l">
              <a:spcBef>
                <a:spcPts val="0"/>
              </a:spcBef>
              <a:spcAft>
                <a:spcPts val="0"/>
              </a:spcAft>
              <a:buSzPts val="1300"/>
              <a:buChar char="○"/>
            </a:pPr>
            <a:r>
              <a:rPr lang="en"/>
              <a:t>Only supports TLS certificates generated from RSA </a:t>
            </a:r>
            <a:r>
              <a:rPr lang="en"/>
              <a:t>of size </a:t>
            </a:r>
            <a:r>
              <a:rPr lang="en"/>
              <a:t>2048 </a:t>
            </a:r>
            <a:r>
              <a:rPr lang="en"/>
              <a:t>down</a:t>
            </a:r>
            <a:endParaRPr/>
          </a:p>
          <a:p>
            <a:pPr indent="-311150" lvl="0" marL="457200" rtl="0" algn="l">
              <a:spcBef>
                <a:spcPts val="0"/>
              </a:spcBef>
              <a:spcAft>
                <a:spcPts val="0"/>
              </a:spcAft>
              <a:buSzPts val="1300"/>
              <a:buChar char="➢"/>
            </a:pPr>
            <a:r>
              <a:rPr lang="en"/>
              <a:t>An ad-hoc application-level authentication method</a:t>
            </a:r>
            <a:endParaRPr/>
          </a:p>
          <a:p>
            <a:pPr indent="-311150" lvl="1" marL="914400" rtl="0" algn="l">
              <a:spcBef>
                <a:spcPts val="0"/>
              </a:spcBef>
              <a:spcAft>
                <a:spcPts val="0"/>
              </a:spcAft>
              <a:buSzPts val="1300"/>
              <a:buChar char="○"/>
            </a:pPr>
            <a:r>
              <a:rPr lang="en"/>
              <a:t>Maintaining a pre-shared key with remote repository owner</a:t>
            </a:r>
            <a:endParaRPr/>
          </a:p>
          <a:p>
            <a:pPr indent="-311150" lvl="1" marL="914400" rtl="0" algn="l">
              <a:spcBef>
                <a:spcPts val="0"/>
              </a:spcBef>
              <a:spcAft>
                <a:spcPts val="0"/>
              </a:spcAft>
              <a:buSzPts val="1300"/>
              <a:buChar char="○"/>
            </a:pPr>
            <a:r>
              <a:rPr lang="en"/>
              <a:t>The owner embeds the pre-shared key into every content that is to be download</a:t>
            </a:r>
            <a:endParaRPr/>
          </a:p>
        </p:txBody>
      </p:sp>
      <p:pic>
        <p:nvPicPr>
          <p:cNvPr id="475" name="Google Shape;475;p37"/>
          <p:cNvPicPr preferRelativeResize="0"/>
          <p:nvPr/>
        </p:nvPicPr>
        <p:blipFill>
          <a:blip r:embed="rId3">
            <a:alphaModFix/>
          </a:blip>
          <a:stretch>
            <a:fillRect/>
          </a:stretch>
        </p:blipFill>
        <p:spPr>
          <a:xfrm>
            <a:off x="311700" y="1187938"/>
            <a:ext cx="3952875" cy="1552575"/>
          </a:xfrm>
          <a:prstGeom prst="rect">
            <a:avLst/>
          </a:prstGeom>
          <a:noFill/>
          <a:ln cap="flat" cmpd="sng" w="12700">
            <a:solidFill>
              <a:srgbClr val="000000"/>
            </a:solidFill>
            <a:prstDash val="solid"/>
            <a:miter lim="8000"/>
            <a:headEnd len="sm" w="sm" type="none"/>
            <a:tailEnd len="sm" w="sm" type="none"/>
          </a:ln>
        </p:spPr>
      </p:pic>
      <p:pic>
        <p:nvPicPr>
          <p:cNvPr id="476" name="Google Shape;476;p37"/>
          <p:cNvPicPr preferRelativeResize="0"/>
          <p:nvPr/>
        </p:nvPicPr>
        <p:blipFill>
          <a:blip r:embed="rId4">
            <a:alphaModFix/>
          </a:blip>
          <a:stretch>
            <a:fillRect/>
          </a:stretch>
        </p:blipFill>
        <p:spPr>
          <a:xfrm>
            <a:off x="4453750" y="1187950"/>
            <a:ext cx="4562475" cy="3476625"/>
          </a:xfrm>
          <a:prstGeom prst="rect">
            <a:avLst/>
          </a:prstGeom>
          <a:noFill/>
          <a:ln cap="flat" cmpd="sng" w="12700">
            <a:solidFill>
              <a:srgbClr val="000000"/>
            </a:solidFill>
            <a:prstDash val="solid"/>
            <a:miter lim="8000"/>
            <a:headEnd len="sm" w="sm" type="none"/>
            <a:tailEnd len="sm" w="sm" type="none"/>
          </a:ln>
        </p:spPr>
      </p:pic>
      <p:pic>
        <p:nvPicPr>
          <p:cNvPr id="477" name="Google Shape;477;p37"/>
          <p:cNvPicPr preferRelativeResize="0"/>
          <p:nvPr/>
        </p:nvPicPr>
        <p:blipFill>
          <a:blip r:embed="rId5">
            <a:alphaModFix/>
          </a:blip>
          <a:stretch>
            <a:fillRect/>
          </a:stretch>
        </p:blipFill>
        <p:spPr>
          <a:xfrm>
            <a:off x="301025" y="2910725"/>
            <a:ext cx="3974224" cy="173980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0" st="0"/>
                                            </p:txEl>
                                          </p:spTgt>
                                        </p:tgtEl>
                                        <p:attrNameLst>
                                          <p:attrName>style.visibility</p:attrName>
                                        </p:attrNameLst>
                                      </p:cBhvr>
                                      <p:to>
                                        <p:strVal val="visible"/>
                                      </p:to>
                                    </p:set>
                                    <p:animEffect filter="fade" transition="in">
                                      <p:cBhvr>
                                        <p:cTn dur="1000"/>
                                        <p:tgtEl>
                                          <p:spTgt spid="4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1" st="1"/>
                                            </p:txEl>
                                          </p:spTgt>
                                        </p:tgtEl>
                                        <p:attrNameLst>
                                          <p:attrName>style.visibility</p:attrName>
                                        </p:attrNameLst>
                                      </p:cBhvr>
                                      <p:to>
                                        <p:strVal val="visible"/>
                                      </p:to>
                                    </p:set>
                                    <p:animEffect filter="fade" transition="in">
                                      <p:cBhvr>
                                        <p:cTn dur="1000"/>
                                        <p:tgtEl>
                                          <p:spTgt spid="4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2" st="2"/>
                                            </p:txEl>
                                          </p:spTgt>
                                        </p:tgtEl>
                                        <p:attrNameLst>
                                          <p:attrName>style.visibility</p:attrName>
                                        </p:attrNameLst>
                                      </p:cBhvr>
                                      <p:to>
                                        <p:strVal val="visible"/>
                                      </p:to>
                                    </p:set>
                                    <p:animEffect filter="fade" transition="in">
                                      <p:cBhvr>
                                        <p:cTn dur="1000"/>
                                        <p:tgtEl>
                                          <p:spTgt spid="4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3" st="3"/>
                                            </p:txEl>
                                          </p:spTgt>
                                        </p:tgtEl>
                                        <p:attrNameLst>
                                          <p:attrName>style.visibility</p:attrName>
                                        </p:attrNameLst>
                                      </p:cBhvr>
                                      <p:to>
                                        <p:strVal val="visible"/>
                                      </p:to>
                                    </p:set>
                                    <p:animEffect filter="fade" transition="in">
                                      <p:cBhvr>
                                        <p:cTn dur="1000"/>
                                        <p:tgtEl>
                                          <p:spTgt spid="4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4" st="4"/>
                                            </p:txEl>
                                          </p:spTgt>
                                        </p:tgtEl>
                                        <p:attrNameLst>
                                          <p:attrName>style.visibility</p:attrName>
                                        </p:attrNameLst>
                                      </p:cBhvr>
                                      <p:to>
                                        <p:strVal val="visible"/>
                                      </p:to>
                                    </p:set>
                                    <p:animEffect filter="fade" transition="in">
                                      <p:cBhvr>
                                        <p:cTn dur="1000"/>
                                        <p:tgtEl>
                                          <p:spTgt spid="4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5" st="5"/>
                                            </p:txEl>
                                          </p:spTgt>
                                        </p:tgtEl>
                                        <p:attrNameLst>
                                          <p:attrName>style.visibility</p:attrName>
                                        </p:attrNameLst>
                                      </p:cBhvr>
                                      <p:to>
                                        <p:strVal val="visible"/>
                                      </p:to>
                                    </p:set>
                                    <p:animEffect filter="fade" transition="in">
                                      <p:cBhvr>
                                        <p:cTn dur="1000"/>
                                        <p:tgtEl>
                                          <p:spTgt spid="47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6" st="6"/>
                                            </p:txEl>
                                          </p:spTgt>
                                        </p:tgtEl>
                                        <p:attrNameLst>
                                          <p:attrName>style.visibility</p:attrName>
                                        </p:attrNameLst>
                                      </p:cBhvr>
                                      <p:to>
                                        <p:strVal val="visible"/>
                                      </p:to>
                                    </p:set>
                                    <p:animEffect filter="fade" transition="in">
                                      <p:cBhvr>
                                        <p:cTn dur="1000"/>
                                        <p:tgtEl>
                                          <p:spTgt spid="47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7" st="7"/>
                                            </p:txEl>
                                          </p:spTgt>
                                        </p:tgtEl>
                                        <p:attrNameLst>
                                          <p:attrName>style.visibility</p:attrName>
                                        </p:attrNameLst>
                                      </p:cBhvr>
                                      <p:to>
                                        <p:strVal val="visible"/>
                                      </p:to>
                                    </p:set>
                                    <p:animEffect filter="fade" transition="in">
                                      <p:cBhvr>
                                        <p:cTn dur="1000"/>
                                        <p:tgtEl>
                                          <p:spTgt spid="47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8" st="8"/>
                                            </p:txEl>
                                          </p:spTgt>
                                        </p:tgtEl>
                                        <p:attrNameLst>
                                          <p:attrName>style.visibility</p:attrName>
                                        </p:attrNameLst>
                                      </p:cBhvr>
                                      <p:to>
                                        <p:strVal val="visible"/>
                                      </p:to>
                                    </p:set>
                                    <p:animEffect filter="fade" transition="in">
                                      <p:cBhvr>
                                        <p:cTn dur="1000"/>
                                        <p:tgtEl>
                                          <p:spTgt spid="47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9" st="9"/>
                                            </p:txEl>
                                          </p:spTgt>
                                        </p:tgtEl>
                                        <p:attrNameLst>
                                          <p:attrName>style.visibility</p:attrName>
                                        </p:attrNameLst>
                                      </p:cBhvr>
                                      <p:to>
                                        <p:strVal val="visible"/>
                                      </p:to>
                                    </p:set>
                                    <p:animEffect filter="fade" transition="in">
                                      <p:cBhvr>
                                        <p:cTn dur="1000"/>
                                        <p:tgtEl>
                                          <p:spTgt spid="47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10" st="10"/>
                                            </p:txEl>
                                          </p:spTgt>
                                        </p:tgtEl>
                                        <p:attrNameLst>
                                          <p:attrName>style.visibility</p:attrName>
                                        </p:attrNameLst>
                                      </p:cBhvr>
                                      <p:to>
                                        <p:strVal val="visible"/>
                                      </p:to>
                                    </p:set>
                                    <p:animEffect filter="fade" transition="in">
                                      <p:cBhvr>
                                        <p:cTn dur="1000"/>
                                        <p:tgtEl>
                                          <p:spTgt spid="47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11" st="11"/>
                                            </p:txEl>
                                          </p:spTgt>
                                        </p:tgtEl>
                                        <p:attrNameLst>
                                          <p:attrName>style.visibility</p:attrName>
                                        </p:attrNameLst>
                                      </p:cBhvr>
                                      <p:to>
                                        <p:strVal val="visible"/>
                                      </p:to>
                                    </p:set>
                                    <p:animEffect filter="fade" transition="in">
                                      <p:cBhvr>
                                        <p:cTn dur="1000"/>
                                        <p:tgtEl>
                                          <p:spTgt spid="47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12" st="12"/>
                                            </p:txEl>
                                          </p:spTgt>
                                        </p:tgtEl>
                                        <p:attrNameLst>
                                          <p:attrName>style.visibility</p:attrName>
                                        </p:attrNameLst>
                                      </p:cBhvr>
                                      <p:to>
                                        <p:strVal val="visible"/>
                                      </p:to>
                                    </p:set>
                                    <p:animEffect filter="fade" transition="in">
                                      <p:cBhvr>
                                        <p:cTn dur="1000"/>
                                        <p:tgtEl>
                                          <p:spTgt spid="47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13" st="13"/>
                                            </p:txEl>
                                          </p:spTgt>
                                        </p:tgtEl>
                                        <p:attrNameLst>
                                          <p:attrName>style.visibility</p:attrName>
                                        </p:attrNameLst>
                                      </p:cBhvr>
                                      <p:to>
                                        <p:strVal val="visible"/>
                                      </p:to>
                                    </p:set>
                                    <p:animEffect filter="fade" transition="in">
                                      <p:cBhvr>
                                        <p:cTn dur="1000"/>
                                        <p:tgtEl>
                                          <p:spTgt spid="474">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74"/>
                                        </p:tgtEl>
                                      </p:cBhvr>
                                    </p:animEffect>
                                    <p:set>
                                      <p:cBhvr>
                                        <p:cTn dur="1" fill="hold">
                                          <p:stCondLst>
                                            <p:cond delay="1000"/>
                                          </p:stCondLst>
                                        </p:cTn>
                                        <p:tgtEl>
                                          <p:spTgt spid="47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LcPeriod" startAt="3"/>
            </a:pPr>
            <a:r>
              <a:rPr lang="en"/>
              <a:t>Safety										Updatability (FOTA)</a:t>
            </a:r>
            <a:endParaRPr/>
          </a:p>
        </p:txBody>
      </p:sp>
      <p:sp>
        <p:nvSpPr>
          <p:cNvPr id="483" name="Google Shape;483;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Ensure the integrity of the downloaded content</a:t>
            </a:r>
            <a:endParaRPr/>
          </a:p>
          <a:p>
            <a:pPr indent="-311150" lvl="0" marL="457200" rtl="0" algn="l">
              <a:spcBef>
                <a:spcPts val="0"/>
              </a:spcBef>
              <a:spcAft>
                <a:spcPts val="0"/>
              </a:spcAft>
              <a:buSzPts val="1300"/>
              <a:buChar char="➢"/>
            </a:pPr>
            <a:r>
              <a:rPr lang="en"/>
              <a:t>Integrity is at risk when connection is lost mid-download</a:t>
            </a:r>
            <a:endParaRPr/>
          </a:p>
          <a:p>
            <a:pPr indent="-311150" lvl="1" marL="914400" rtl="0" algn="l">
              <a:spcBef>
                <a:spcPts val="0"/>
              </a:spcBef>
              <a:spcAft>
                <a:spcPts val="0"/>
              </a:spcAft>
              <a:buSzPts val="1300"/>
              <a:buChar char="○"/>
            </a:pPr>
            <a:r>
              <a:rPr lang="en"/>
              <a:t>The HTTP function would poll forever</a:t>
            </a:r>
            <a:endParaRPr/>
          </a:p>
          <a:p>
            <a:pPr indent="-311150" lvl="1" marL="914400" rtl="0" algn="l">
              <a:spcBef>
                <a:spcPts val="0"/>
              </a:spcBef>
              <a:spcAft>
                <a:spcPts val="0"/>
              </a:spcAft>
              <a:buSzPts val="1300"/>
              <a:buChar char="○"/>
            </a:pPr>
            <a:r>
              <a:rPr lang="en"/>
              <a:t>The empty socket class can still be read without raising any error</a:t>
            </a:r>
            <a:endParaRPr/>
          </a:p>
          <a:p>
            <a:pPr indent="-311150" lvl="1" marL="914400" rtl="0" algn="l">
              <a:spcBef>
                <a:spcPts val="0"/>
              </a:spcBef>
              <a:spcAft>
                <a:spcPts val="0"/>
              </a:spcAft>
              <a:buSzPts val="1300"/>
              <a:buChar char="○"/>
            </a:pPr>
            <a:r>
              <a:rPr lang="en"/>
              <a:t>Exception could not be caught for processing</a:t>
            </a:r>
            <a:endParaRPr/>
          </a:p>
          <a:p>
            <a:pPr indent="-311150" lvl="0" marL="457200" rtl="0" algn="l">
              <a:spcBef>
                <a:spcPts val="0"/>
              </a:spcBef>
              <a:spcAft>
                <a:spcPts val="0"/>
              </a:spcAft>
              <a:buSzPts val="1300"/>
              <a:buChar char="➢"/>
            </a:pPr>
            <a:r>
              <a:rPr lang="en"/>
              <a:t>Solution</a:t>
            </a:r>
            <a:endParaRPr/>
          </a:p>
          <a:p>
            <a:pPr indent="-311150" lvl="1" marL="914400" rtl="0" algn="l">
              <a:spcBef>
                <a:spcPts val="0"/>
              </a:spcBef>
              <a:spcAft>
                <a:spcPts val="0"/>
              </a:spcAft>
              <a:buSzPts val="1300"/>
              <a:buChar char="○"/>
            </a:pPr>
            <a:r>
              <a:rPr lang="en"/>
              <a:t>Function call timeout</a:t>
            </a:r>
            <a:endParaRPr/>
          </a:p>
          <a:p>
            <a:pPr indent="-311150" lvl="0" marL="457200" rtl="0" algn="l">
              <a:spcBef>
                <a:spcPts val="0"/>
              </a:spcBef>
              <a:spcAft>
                <a:spcPts val="0"/>
              </a:spcAft>
              <a:buSzPts val="1300"/>
              <a:buChar char="➢"/>
            </a:pPr>
            <a:r>
              <a:rPr lang="en"/>
              <a:t>No normal MicroPython </a:t>
            </a:r>
            <a:r>
              <a:rPr lang="en"/>
              <a:t>construct</a:t>
            </a:r>
            <a:r>
              <a:rPr lang="en"/>
              <a:t> to set timeout on a function call</a:t>
            </a:r>
            <a:endParaRPr/>
          </a:p>
          <a:p>
            <a:pPr indent="-311150" lvl="0" marL="457200" rtl="0" algn="l">
              <a:spcBef>
                <a:spcPts val="0"/>
              </a:spcBef>
              <a:spcAft>
                <a:spcPts val="0"/>
              </a:spcAft>
              <a:buSzPts val="1300"/>
              <a:buChar char="➢"/>
            </a:pPr>
            <a:r>
              <a:rPr lang="en"/>
              <a:t>Timeout is only available through multithreading or multiprocessing modules</a:t>
            </a:r>
            <a:endParaRPr/>
          </a:p>
          <a:p>
            <a:pPr indent="-311150" lvl="0" marL="457200" rtl="0" algn="l">
              <a:spcBef>
                <a:spcPts val="0"/>
              </a:spcBef>
              <a:spcAft>
                <a:spcPts val="0"/>
              </a:spcAft>
              <a:buSzPts val="1300"/>
              <a:buChar char="➢"/>
            </a:pPr>
            <a:r>
              <a:rPr lang="en"/>
              <a:t>Built-in </a:t>
            </a:r>
            <a:r>
              <a:rPr lang="en"/>
              <a:t>multithreading library </a:t>
            </a:r>
            <a:r>
              <a:rPr i="1" lang="en"/>
              <a:t>asyncio</a:t>
            </a:r>
            <a:endParaRPr i="1"/>
          </a:p>
          <a:p>
            <a:pPr indent="-311150" lvl="1" marL="914400" rtl="0" algn="l">
              <a:spcBef>
                <a:spcPts val="0"/>
              </a:spcBef>
              <a:spcAft>
                <a:spcPts val="0"/>
              </a:spcAft>
              <a:buSzPts val="1300"/>
              <a:buChar char="○"/>
            </a:pPr>
            <a:r>
              <a:rPr lang="en"/>
              <a:t>Race-condition free at every level</a:t>
            </a:r>
            <a:endParaRPr/>
          </a:p>
          <a:p>
            <a:pPr indent="-311150" lvl="1" marL="914400" rtl="0" algn="l">
              <a:spcBef>
                <a:spcPts val="0"/>
              </a:spcBef>
              <a:spcAft>
                <a:spcPts val="0"/>
              </a:spcAft>
              <a:buSzPts val="1300"/>
              <a:buChar char="○"/>
            </a:pPr>
            <a:r>
              <a:rPr lang="en"/>
              <a:t>Guaranteed atomicity</a:t>
            </a:r>
            <a:endParaRPr/>
          </a:p>
        </p:txBody>
      </p:sp>
      <p:pic>
        <p:nvPicPr>
          <p:cNvPr id="484" name="Google Shape;484;p38">
            <a:hlinkClick action="ppaction://hlinksldjump" r:id="rId3"/>
          </p:cNvPr>
          <p:cNvPicPr preferRelativeResize="0"/>
          <p:nvPr/>
        </p:nvPicPr>
        <p:blipFill rotWithShape="1">
          <a:blip r:embed="rId4">
            <a:alphaModFix/>
          </a:blip>
          <a:srcRect b="29214" l="26950" r="26862" t="29205"/>
          <a:stretch/>
        </p:blipFill>
        <p:spPr>
          <a:xfrm>
            <a:off x="5470075" y="607463"/>
            <a:ext cx="356250" cy="33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0" st="0"/>
                                            </p:txEl>
                                          </p:spTgt>
                                        </p:tgtEl>
                                        <p:attrNameLst>
                                          <p:attrName>style.visibility</p:attrName>
                                        </p:attrNameLst>
                                      </p:cBhvr>
                                      <p:to>
                                        <p:strVal val="visible"/>
                                      </p:to>
                                    </p:set>
                                    <p:animEffect filter="fade" transition="in">
                                      <p:cBhvr>
                                        <p:cTn dur="1000"/>
                                        <p:tgtEl>
                                          <p:spTgt spid="4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1" st="1"/>
                                            </p:txEl>
                                          </p:spTgt>
                                        </p:tgtEl>
                                        <p:attrNameLst>
                                          <p:attrName>style.visibility</p:attrName>
                                        </p:attrNameLst>
                                      </p:cBhvr>
                                      <p:to>
                                        <p:strVal val="visible"/>
                                      </p:to>
                                    </p:set>
                                    <p:animEffect filter="fade" transition="in">
                                      <p:cBhvr>
                                        <p:cTn dur="1000"/>
                                        <p:tgtEl>
                                          <p:spTgt spid="4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2" st="2"/>
                                            </p:txEl>
                                          </p:spTgt>
                                        </p:tgtEl>
                                        <p:attrNameLst>
                                          <p:attrName>style.visibility</p:attrName>
                                        </p:attrNameLst>
                                      </p:cBhvr>
                                      <p:to>
                                        <p:strVal val="visible"/>
                                      </p:to>
                                    </p:set>
                                    <p:animEffect filter="fade" transition="in">
                                      <p:cBhvr>
                                        <p:cTn dur="1000"/>
                                        <p:tgtEl>
                                          <p:spTgt spid="4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3" st="3"/>
                                            </p:txEl>
                                          </p:spTgt>
                                        </p:tgtEl>
                                        <p:attrNameLst>
                                          <p:attrName>style.visibility</p:attrName>
                                        </p:attrNameLst>
                                      </p:cBhvr>
                                      <p:to>
                                        <p:strVal val="visible"/>
                                      </p:to>
                                    </p:set>
                                    <p:animEffect filter="fade" transition="in">
                                      <p:cBhvr>
                                        <p:cTn dur="1000"/>
                                        <p:tgtEl>
                                          <p:spTgt spid="4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4" st="4"/>
                                            </p:txEl>
                                          </p:spTgt>
                                        </p:tgtEl>
                                        <p:attrNameLst>
                                          <p:attrName>style.visibility</p:attrName>
                                        </p:attrNameLst>
                                      </p:cBhvr>
                                      <p:to>
                                        <p:strVal val="visible"/>
                                      </p:to>
                                    </p:set>
                                    <p:animEffect filter="fade" transition="in">
                                      <p:cBhvr>
                                        <p:cTn dur="1000"/>
                                        <p:tgtEl>
                                          <p:spTgt spid="48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5" st="5"/>
                                            </p:txEl>
                                          </p:spTgt>
                                        </p:tgtEl>
                                        <p:attrNameLst>
                                          <p:attrName>style.visibility</p:attrName>
                                        </p:attrNameLst>
                                      </p:cBhvr>
                                      <p:to>
                                        <p:strVal val="visible"/>
                                      </p:to>
                                    </p:set>
                                    <p:animEffect filter="fade" transition="in">
                                      <p:cBhvr>
                                        <p:cTn dur="1000"/>
                                        <p:tgtEl>
                                          <p:spTgt spid="48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6" st="6"/>
                                            </p:txEl>
                                          </p:spTgt>
                                        </p:tgtEl>
                                        <p:attrNameLst>
                                          <p:attrName>style.visibility</p:attrName>
                                        </p:attrNameLst>
                                      </p:cBhvr>
                                      <p:to>
                                        <p:strVal val="visible"/>
                                      </p:to>
                                    </p:set>
                                    <p:animEffect filter="fade" transition="in">
                                      <p:cBhvr>
                                        <p:cTn dur="1000"/>
                                        <p:tgtEl>
                                          <p:spTgt spid="48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7" st="7"/>
                                            </p:txEl>
                                          </p:spTgt>
                                        </p:tgtEl>
                                        <p:attrNameLst>
                                          <p:attrName>style.visibility</p:attrName>
                                        </p:attrNameLst>
                                      </p:cBhvr>
                                      <p:to>
                                        <p:strVal val="visible"/>
                                      </p:to>
                                    </p:set>
                                    <p:animEffect filter="fade" transition="in">
                                      <p:cBhvr>
                                        <p:cTn dur="1000"/>
                                        <p:tgtEl>
                                          <p:spTgt spid="48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8" st="8"/>
                                            </p:txEl>
                                          </p:spTgt>
                                        </p:tgtEl>
                                        <p:attrNameLst>
                                          <p:attrName>style.visibility</p:attrName>
                                        </p:attrNameLst>
                                      </p:cBhvr>
                                      <p:to>
                                        <p:strVal val="visible"/>
                                      </p:to>
                                    </p:set>
                                    <p:animEffect filter="fade" transition="in">
                                      <p:cBhvr>
                                        <p:cTn dur="1000"/>
                                        <p:tgtEl>
                                          <p:spTgt spid="48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9" st="9"/>
                                            </p:txEl>
                                          </p:spTgt>
                                        </p:tgtEl>
                                        <p:attrNameLst>
                                          <p:attrName>style.visibility</p:attrName>
                                        </p:attrNameLst>
                                      </p:cBhvr>
                                      <p:to>
                                        <p:strVal val="visible"/>
                                      </p:to>
                                    </p:set>
                                    <p:animEffect filter="fade" transition="in">
                                      <p:cBhvr>
                                        <p:cTn dur="1000"/>
                                        <p:tgtEl>
                                          <p:spTgt spid="48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10" st="10"/>
                                            </p:txEl>
                                          </p:spTgt>
                                        </p:tgtEl>
                                        <p:attrNameLst>
                                          <p:attrName>style.visibility</p:attrName>
                                        </p:attrNameLst>
                                      </p:cBhvr>
                                      <p:to>
                                        <p:strVal val="visible"/>
                                      </p:to>
                                    </p:set>
                                    <p:animEffect filter="fade" transition="in">
                                      <p:cBhvr>
                                        <p:cTn dur="1000"/>
                                        <p:tgtEl>
                                          <p:spTgt spid="48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11" st="11"/>
                                            </p:txEl>
                                          </p:spTgt>
                                        </p:tgtEl>
                                        <p:attrNameLst>
                                          <p:attrName>style.visibility</p:attrName>
                                        </p:attrNameLst>
                                      </p:cBhvr>
                                      <p:to>
                                        <p:strVal val="visible"/>
                                      </p:to>
                                    </p:set>
                                    <p:animEffect filter="fade" transition="in">
                                      <p:cBhvr>
                                        <p:cTn dur="1000"/>
                                        <p:tgtEl>
                                          <p:spTgt spid="48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1371600" rtl="0" algn="l">
              <a:spcBef>
                <a:spcPts val="0"/>
              </a:spcBef>
              <a:spcAft>
                <a:spcPts val="0"/>
              </a:spcAft>
              <a:buNone/>
            </a:pPr>
            <a:r>
              <a:rPr lang="en"/>
              <a:t>												Web UI</a:t>
            </a:r>
            <a:endParaRPr/>
          </a:p>
        </p:txBody>
      </p:sp>
      <p:sp>
        <p:nvSpPr>
          <p:cNvPr id="490" name="Google Shape;490;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1" name="Google Shape;491;p39"/>
          <p:cNvPicPr preferRelativeResize="0"/>
          <p:nvPr/>
        </p:nvPicPr>
        <p:blipFill>
          <a:blip r:embed="rId3">
            <a:alphaModFix/>
          </a:blip>
          <a:stretch>
            <a:fillRect/>
          </a:stretch>
        </p:blipFill>
        <p:spPr>
          <a:xfrm>
            <a:off x="803725" y="1017725"/>
            <a:ext cx="7694550" cy="4049075"/>
          </a:xfrm>
          <a:prstGeom prst="rect">
            <a:avLst/>
          </a:prstGeom>
          <a:noFill/>
          <a:ln>
            <a:noFill/>
          </a:ln>
        </p:spPr>
      </p:pic>
      <p:pic>
        <p:nvPicPr>
          <p:cNvPr id="492" name="Google Shape;492;p39"/>
          <p:cNvPicPr preferRelativeResize="0"/>
          <p:nvPr/>
        </p:nvPicPr>
        <p:blipFill>
          <a:blip r:embed="rId4">
            <a:alphaModFix/>
          </a:blip>
          <a:stretch>
            <a:fillRect/>
          </a:stretch>
        </p:blipFill>
        <p:spPr>
          <a:xfrm>
            <a:off x="519525" y="1441925"/>
            <a:ext cx="2976276" cy="1064900"/>
          </a:xfrm>
          <a:prstGeom prst="rect">
            <a:avLst/>
          </a:prstGeom>
          <a:noFill/>
          <a:ln cap="flat" cmpd="sng" w="25400">
            <a:solidFill>
              <a:srgbClr val="D9D9D9"/>
            </a:solidFill>
            <a:prstDash val="solid"/>
            <a:miter lim="8000"/>
            <a:headEnd len="sm" w="sm" type="none"/>
            <a:tailEnd len="sm" w="sm" type="none"/>
          </a:ln>
        </p:spPr>
      </p:pic>
      <p:pic>
        <p:nvPicPr>
          <p:cNvPr id="493" name="Google Shape;493;p39"/>
          <p:cNvPicPr preferRelativeResize="0"/>
          <p:nvPr/>
        </p:nvPicPr>
        <p:blipFill>
          <a:blip r:embed="rId5">
            <a:alphaModFix/>
          </a:blip>
          <a:stretch>
            <a:fillRect/>
          </a:stretch>
        </p:blipFill>
        <p:spPr>
          <a:xfrm>
            <a:off x="2840700" y="3002600"/>
            <a:ext cx="5791200" cy="1143000"/>
          </a:xfrm>
          <a:prstGeom prst="rect">
            <a:avLst/>
          </a:prstGeom>
          <a:noFill/>
          <a:ln>
            <a:noFill/>
          </a:ln>
        </p:spPr>
      </p:pic>
      <p:sp>
        <p:nvSpPr>
          <p:cNvPr id="494" name="Google Shape;494;p39"/>
          <p:cNvSpPr txBox="1"/>
          <p:nvPr/>
        </p:nvSpPr>
        <p:spPr>
          <a:xfrm>
            <a:off x="3692488" y="1789725"/>
            <a:ext cx="1454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Preference menu</a:t>
            </a:r>
            <a:endParaRPr sz="1200">
              <a:latin typeface="Times New Roman"/>
              <a:ea typeface="Times New Roman"/>
              <a:cs typeface="Times New Roman"/>
              <a:sym typeface="Times New Roman"/>
            </a:endParaRPr>
          </a:p>
        </p:txBody>
      </p:sp>
      <p:sp>
        <p:nvSpPr>
          <p:cNvPr id="495" name="Google Shape;495;p39"/>
          <p:cNvSpPr txBox="1"/>
          <p:nvPr/>
        </p:nvSpPr>
        <p:spPr>
          <a:xfrm>
            <a:off x="779563" y="3389450"/>
            <a:ext cx="1454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FOTA update menu</a:t>
            </a:r>
            <a:endParaRPr sz="1200">
              <a:latin typeface="Times New Roman"/>
              <a:ea typeface="Times New Roman"/>
              <a:cs typeface="Times New Roman"/>
              <a:sym typeface="Times New Roman"/>
            </a:endParaRPr>
          </a:p>
        </p:txBody>
      </p:sp>
      <p:pic>
        <p:nvPicPr>
          <p:cNvPr id="496" name="Google Shape;496;p39">
            <a:hlinkClick action="ppaction://hlinksldjump" r:id="rId6"/>
          </p:cNvPr>
          <p:cNvPicPr preferRelativeResize="0"/>
          <p:nvPr/>
        </p:nvPicPr>
        <p:blipFill rotWithShape="1">
          <a:blip r:embed="rId7">
            <a:alphaModFix/>
          </a:blip>
          <a:srcRect b="29214" l="26950" r="26862" t="29205"/>
          <a:stretch/>
        </p:blipFill>
        <p:spPr>
          <a:xfrm>
            <a:off x="7303325" y="562938"/>
            <a:ext cx="356250" cy="33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91"/>
                                        </p:tgtEl>
                                      </p:cBhvr>
                                    </p:animEffect>
                                    <p:set>
                                      <p:cBhvr>
                                        <p:cTn dur="1" fill="hold">
                                          <p:stCondLst>
                                            <p:cond delay="1000"/>
                                          </p:stCondLst>
                                        </p:cTn>
                                        <p:tgtEl>
                                          <p:spTgt spid="49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40"/>
          <p:cNvPicPr preferRelativeResize="0"/>
          <p:nvPr/>
        </p:nvPicPr>
        <p:blipFill rotWithShape="1">
          <a:blip r:embed="rId3">
            <a:alphaModFix/>
          </a:blip>
          <a:srcRect b="6699" l="0" r="1845" t="0"/>
          <a:stretch/>
        </p:blipFill>
        <p:spPr>
          <a:xfrm>
            <a:off x="7002441" y="3726423"/>
            <a:ext cx="482400" cy="356664"/>
          </a:xfrm>
          <a:prstGeom prst="rect">
            <a:avLst/>
          </a:prstGeom>
          <a:noFill/>
          <a:ln>
            <a:noFill/>
          </a:ln>
        </p:spPr>
      </p:pic>
      <p:sp>
        <p:nvSpPr>
          <p:cNvPr id="502" name="Google Shape;502;p40"/>
          <p:cNvSpPr/>
          <p:nvPr/>
        </p:nvSpPr>
        <p:spPr>
          <a:xfrm>
            <a:off x="7002450" y="3735000"/>
            <a:ext cx="660600" cy="642900"/>
          </a:xfrm>
          <a:prstGeom prst="snip2DiagRect">
            <a:avLst>
              <a:gd fmla="val 0" name="adj1"/>
              <a:gd fmla="val 1666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000">
              <a:solidFill>
                <a:srgbClr val="000000"/>
              </a:solidFill>
            </a:endParaRPr>
          </a:p>
          <a:p>
            <a:pPr indent="0" lvl="0" marL="0" rtl="0" algn="l">
              <a:spcBef>
                <a:spcPts val="0"/>
              </a:spcBef>
              <a:spcAft>
                <a:spcPts val="1200"/>
              </a:spcAft>
              <a:buNone/>
            </a:pPr>
            <a:r>
              <a:t/>
            </a:r>
            <a:endParaRPr/>
          </a:p>
        </p:txBody>
      </p:sp>
      <p:sp>
        <p:nvSpPr>
          <p:cNvPr id="504" name="Google Shape;504;p40"/>
          <p:cNvSpPr/>
          <p:nvPr/>
        </p:nvSpPr>
        <p:spPr>
          <a:xfrm>
            <a:off x="414350" y="1223850"/>
            <a:ext cx="2419500" cy="163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LcPeriod"/>
            </a:pPr>
            <a:r>
              <a:rPr lang="en"/>
              <a:t>Result	</a:t>
            </a:r>
            <a:r>
              <a:rPr lang="en"/>
              <a:t>												Summary</a:t>
            </a:r>
            <a:endParaRPr/>
          </a:p>
        </p:txBody>
      </p:sp>
      <p:pic>
        <p:nvPicPr>
          <p:cNvPr id="506" name="Google Shape;506;p40"/>
          <p:cNvPicPr preferRelativeResize="0"/>
          <p:nvPr/>
        </p:nvPicPr>
        <p:blipFill rotWithShape="1">
          <a:blip r:embed="rId4">
            <a:alphaModFix/>
          </a:blip>
          <a:srcRect b="13815" l="0" r="0" t="0"/>
          <a:stretch/>
        </p:blipFill>
        <p:spPr>
          <a:xfrm>
            <a:off x="401550" y="1160426"/>
            <a:ext cx="972175" cy="627575"/>
          </a:xfrm>
          <a:prstGeom prst="rect">
            <a:avLst/>
          </a:prstGeom>
          <a:noFill/>
          <a:ln>
            <a:noFill/>
          </a:ln>
        </p:spPr>
      </p:pic>
      <p:pic>
        <p:nvPicPr>
          <p:cNvPr id="507" name="Google Shape;507;p40"/>
          <p:cNvPicPr preferRelativeResize="0"/>
          <p:nvPr/>
        </p:nvPicPr>
        <p:blipFill>
          <a:blip r:embed="rId5">
            <a:alphaModFix/>
          </a:blip>
          <a:stretch>
            <a:fillRect/>
          </a:stretch>
        </p:blipFill>
        <p:spPr>
          <a:xfrm>
            <a:off x="2096350" y="1332650"/>
            <a:ext cx="972175" cy="972175"/>
          </a:xfrm>
          <a:prstGeom prst="rect">
            <a:avLst/>
          </a:prstGeom>
          <a:noFill/>
          <a:ln>
            <a:noFill/>
          </a:ln>
        </p:spPr>
      </p:pic>
      <p:pic>
        <p:nvPicPr>
          <p:cNvPr id="508" name="Google Shape;508;p40"/>
          <p:cNvPicPr preferRelativeResize="0"/>
          <p:nvPr/>
        </p:nvPicPr>
        <p:blipFill>
          <a:blip r:embed="rId6">
            <a:alphaModFix/>
          </a:blip>
          <a:stretch>
            <a:fillRect/>
          </a:stretch>
        </p:blipFill>
        <p:spPr>
          <a:xfrm>
            <a:off x="1180323" y="1636951"/>
            <a:ext cx="1242576" cy="1104500"/>
          </a:xfrm>
          <a:prstGeom prst="rect">
            <a:avLst/>
          </a:prstGeom>
          <a:noFill/>
          <a:ln>
            <a:noFill/>
          </a:ln>
        </p:spPr>
      </p:pic>
      <p:pic>
        <p:nvPicPr>
          <p:cNvPr id="509" name="Google Shape;509;p40"/>
          <p:cNvPicPr preferRelativeResize="0"/>
          <p:nvPr/>
        </p:nvPicPr>
        <p:blipFill>
          <a:blip r:embed="rId7">
            <a:alphaModFix/>
          </a:blip>
          <a:stretch>
            <a:fillRect/>
          </a:stretch>
        </p:blipFill>
        <p:spPr>
          <a:xfrm>
            <a:off x="3580925" y="1510782"/>
            <a:ext cx="2578475" cy="1356852"/>
          </a:xfrm>
          <a:prstGeom prst="rect">
            <a:avLst/>
          </a:prstGeom>
          <a:noFill/>
          <a:ln>
            <a:noFill/>
          </a:ln>
        </p:spPr>
      </p:pic>
      <p:sp>
        <p:nvSpPr>
          <p:cNvPr id="510" name="Google Shape;510;p40"/>
          <p:cNvSpPr/>
          <p:nvPr/>
        </p:nvSpPr>
        <p:spPr>
          <a:xfrm>
            <a:off x="6742700" y="1324651"/>
            <a:ext cx="572700" cy="57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x N</a:t>
            </a:r>
            <a:endParaRPr sz="1000">
              <a:latin typeface="Times New Roman"/>
              <a:ea typeface="Times New Roman"/>
              <a:cs typeface="Times New Roman"/>
              <a:sym typeface="Times New Roman"/>
            </a:endParaRPr>
          </a:p>
        </p:txBody>
      </p:sp>
      <p:sp>
        <p:nvSpPr>
          <p:cNvPr id="511" name="Google Shape;511;p40"/>
          <p:cNvSpPr/>
          <p:nvPr/>
        </p:nvSpPr>
        <p:spPr>
          <a:xfrm>
            <a:off x="5546950" y="3473200"/>
            <a:ext cx="863100" cy="863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Manual</a:t>
            </a:r>
            <a:endParaRPr sz="1000">
              <a:latin typeface="Times New Roman"/>
              <a:ea typeface="Times New Roman"/>
              <a:cs typeface="Times New Roman"/>
              <a:sym typeface="Times New Roman"/>
            </a:endParaRPr>
          </a:p>
        </p:txBody>
      </p:sp>
      <p:sp>
        <p:nvSpPr>
          <p:cNvPr id="512" name="Google Shape;512;p40"/>
          <p:cNvSpPr/>
          <p:nvPr/>
        </p:nvSpPr>
        <p:spPr>
          <a:xfrm>
            <a:off x="6742688" y="2610088"/>
            <a:ext cx="863100" cy="863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Auto</a:t>
            </a:r>
            <a:endParaRPr sz="1000">
              <a:latin typeface="Times New Roman"/>
              <a:ea typeface="Times New Roman"/>
              <a:cs typeface="Times New Roman"/>
              <a:sym typeface="Times New Roman"/>
            </a:endParaRPr>
          </a:p>
        </p:txBody>
      </p:sp>
      <p:pic>
        <p:nvPicPr>
          <p:cNvPr id="513" name="Google Shape;513;p40"/>
          <p:cNvPicPr preferRelativeResize="0"/>
          <p:nvPr/>
        </p:nvPicPr>
        <p:blipFill>
          <a:blip r:embed="rId8">
            <a:alphaModFix/>
          </a:blip>
          <a:stretch>
            <a:fillRect/>
          </a:stretch>
        </p:blipFill>
        <p:spPr>
          <a:xfrm>
            <a:off x="311700" y="3636488"/>
            <a:ext cx="972175" cy="972175"/>
          </a:xfrm>
          <a:prstGeom prst="rect">
            <a:avLst/>
          </a:prstGeom>
          <a:noFill/>
          <a:ln>
            <a:noFill/>
          </a:ln>
        </p:spPr>
      </p:pic>
      <p:sp>
        <p:nvSpPr>
          <p:cNvPr id="514" name="Google Shape;514;p40"/>
          <p:cNvSpPr/>
          <p:nvPr/>
        </p:nvSpPr>
        <p:spPr>
          <a:xfrm>
            <a:off x="1309800" y="3977825"/>
            <a:ext cx="863100" cy="28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Good</a:t>
            </a:r>
            <a:endParaRPr sz="1300">
              <a:latin typeface="Times New Roman"/>
              <a:ea typeface="Times New Roman"/>
              <a:cs typeface="Times New Roman"/>
              <a:sym typeface="Times New Roman"/>
            </a:endParaRPr>
          </a:p>
        </p:txBody>
      </p:sp>
      <p:pic>
        <p:nvPicPr>
          <p:cNvPr id="515" name="Google Shape;515;p40"/>
          <p:cNvPicPr preferRelativeResize="0"/>
          <p:nvPr/>
        </p:nvPicPr>
        <p:blipFill>
          <a:blip r:embed="rId9">
            <a:alphaModFix/>
          </a:blip>
          <a:stretch>
            <a:fillRect/>
          </a:stretch>
        </p:blipFill>
        <p:spPr>
          <a:xfrm>
            <a:off x="1311582" y="3685225"/>
            <a:ext cx="859536" cy="292608"/>
          </a:xfrm>
          <a:prstGeom prst="rect">
            <a:avLst/>
          </a:prstGeom>
          <a:noFill/>
          <a:ln cap="flat" cmpd="sng" w="9525">
            <a:solidFill>
              <a:schemeClr val="dk2"/>
            </a:solidFill>
            <a:prstDash val="solid"/>
            <a:round/>
            <a:headEnd len="sm" w="sm" type="none"/>
            <a:tailEnd len="sm" w="sm" type="none"/>
          </a:ln>
        </p:spPr>
      </p:pic>
      <p:sp>
        <p:nvSpPr>
          <p:cNvPr id="516" name="Google Shape;516;p40"/>
          <p:cNvSpPr txBox="1"/>
          <p:nvPr/>
        </p:nvSpPr>
        <p:spPr>
          <a:xfrm>
            <a:off x="1309800" y="3685275"/>
            <a:ext cx="859500" cy="2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Hot</a:t>
            </a:r>
            <a:endParaRPr sz="1300">
              <a:latin typeface="Times New Roman"/>
              <a:ea typeface="Times New Roman"/>
              <a:cs typeface="Times New Roman"/>
              <a:sym typeface="Times New Roman"/>
            </a:endParaRPr>
          </a:p>
        </p:txBody>
      </p:sp>
      <p:pic>
        <p:nvPicPr>
          <p:cNvPr id="517" name="Google Shape;517;p40"/>
          <p:cNvPicPr preferRelativeResize="0"/>
          <p:nvPr/>
        </p:nvPicPr>
        <p:blipFill>
          <a:blip r:embed="rId10">
            <a:alphaModFix/>
          </a:blip>
          <a:stretch>
            <a:fillRect/>
          </a:stretch>
        </p:blipFill>
        <p:spPr>
          <a:xfrm flipH="1" rot="10800000">
            <a:off x="1309775" y="4267325"/>
            <a:ext cx="859536" cy="292608"/>
          </a:xfrm>
          <a:prstGeom prst="rect">
            <a:avLst/>
          </a:prstGeom>
          <a:noFill/>
          <a:ln cap="flat" cmpd="sng" w="9525">
            <a:solidFill>
              <a:schemeClr val="dk2"/>
            </a:solidFill>
            <a:prstDash val="solid"/>
            <a:round/>
            <a:headEnd len="sm" w="sm" type="none"/>
            <a:tailEnd len="sm" w="sm" type="none"/>
          </a:ln>
        </p:spPr>
      </p:pic>
      <p:sp>
        <p:nvSpPr>
          <p:cNvPr id="518" name="Google Shape;518;p40"/>
          <p:cNvSpPr txBox="1"/>
          <p:nvPr/>
        </p:nvSpPr>
        <p:spPr>
          <a:xfrm>
            <a:off x="1311600" y="4267375"/>
            <a:ext cx="859500" cy="2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Cold</a:t>
            </a:r>
            <a:endParaRPr sz="1300">
              <a:latin typeface="Times New Roman"/>
              <a:ea typeface="Times New Roman"/>
              <a:cs typeface="Times New Roman"/>
              <a:sym typeface="Times New Roman"/>
            </a:endParaRPr>
          </a:p>
        </p:txBody>
      </p:sp>
      <p:pic>
        <p:nvPicPr>
          <p:cNvPr id="519" name="Google Shape;519;p40"/>
          <p:cNvPicPr preferRelativeResize="0"/>
          <p:nvPr/>
        </p:nvPicPr>
        <p:blipFill>
          <a:blip r:embed="rId11">
            <a:alphaModFix/>
          </a:blip>
          <a:stretch>
            <a:fillRect/>
          </a:stretch>
        </p:blipFill>
        <p:spPr>
          <a:xfrm>
            <a:off x="2198825" y="3735012"/>
            <a:ext cx="1476426" cy="775125"/>
          </a:xfrm>
          <a:prstGeom prst="rect">
            <a:avLst/>
          </a:prstGeom>
          <a:noFill/>
          <a:ln>
            <a:noFill/>
          </a:ln>
        </p:spPr>
      </p:pic>
      <p:sp>
        <p:nvSpPr>
          <p:cNvPr id="520" name="Google Shape;520;p40"/>
          <p:cNvSpPr txBox="1"/>
          <p:nvPr/>
        </p:nvSpPr>
        <p:spPr>
          <a:xfrm>
            <a:off x="2792588" y="3904838"/>
            <a:ext cx="288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Times New Roman"/>
                <a:ea typeface="Times New Roman"/>
                <a:cs typeface="Times New Roman"/>
                <a:sym typeface="Times New Roman"/>
              </a:rPr>
              <a:t>7</a:t>
            </a:r>
            <a:endParaRPr b="1" sz="1100">
              <a:latin typeface="Times New Roman"/>
              <a:ea typeface="Times New Roman"/>
              <a:cs typeface="Times New Roman"/>
              <a:sym typeface="Times New Roman"/>
            </a:endParaRPr>
          </a:p>
        </p:txBody>
      </p:sp>
      <p:pic>
        <p:nvPicPr>
          <p:cNvPr id="521" name="Google Shape;521;p40"/>
          <p:cNvPicPr preferRelativeResize="0"/>
          <p:nvPr/>
        </p:nvPicPr>
        <p:blipFill rotWithShape="1">
          <a:blip r:embed="rId12">
            <a:alphaModFix/>
          </a:blip>
          <a:srcRect b="40534" l="29768" r="33696" t="25393"/>
          <a:stretch/>
        </p:blipFill>
        <p:spPr>
          <a:xfrm>
            <a:off x="8326549" y="2864649"/>
            <a:ext cx="505750" cy="354000"/>
          </a:xfrm>
          <a:prstGeom prst="rect">
            <a:avLst/>
          </a:prstGeom>
          <a:noFill/>
          <a:ln>
            <a:noFill/>
          </a:ln>
        </p:spPr>
      </p:pic>
      <p:sp>
        <p:nvSpPr>
          <p:cNvPr id="522" name="Google Shape;522;p40"/>
          <p:cNvSpPr/>
          <p:nvPr/>
        </p:nvSpPr>
        <p:spPr>
          <a:xfrm>
            <a:off x="4091438" y="3399963"/>
            <a:ext cx="863100" cy="863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Monitor</a:t>
            </a:r>
            <a:endParaRPr sz="1000">
              <a:latin typeface="Times New Roman"/>
              <a:ea typeface="Times New Roman"/>
              <a:cs typeface="Times New Roman"/>
              <a:sym typeface="Times New Roman"/>
            </a:endParaRPr>
          </a:p>
        </p:txBody>
      </p:sp>
      <p:cxnSp>
        <p:nvCxnSpPr>
          <p:cNvPr id="523" name="Google Shape;523;p40"/>
          <p:cNvCxnSpPr/>
          <p:nvPr/>
        </p:nvCxnSpPr>
        <p:spPr>
          <a:xfrm>
            <a:off x="4523000" y="2970450"/>
            <a:ext cx="0" cy="326700"/>
          </a:xfrm>
          <a:prstGeom prst="straightConnector1">
            <a:avLst/>
          </a:prstGeom>
          <a:noFill/>
          <a:ln cap="flat" cmpd="sng" w="9525">
            <a:solidFill>
              <a:schemeClr val="dk2"/>
            </a:solidFill>
            <a:prstDash val="solid"/>
            <a:round/>
            <a:headEnd len="med" w="med" type="none"/>
            <a:tailEnd len="med" w="med" type="triangle"/>
          </a:ln>
        </p:spPr>
      </p:cxnSp>
      <p:cxnSp>
        <p:nvCxnSpPr>
          <p:cNvPr id="524" name="Google Shape;524;p40"/>
          <p:cNvCxnSpPr/>
          <p:nvPr/>
        </p:nvCxnSpPr>
        <p:spPr>
          <a:xfrm>
            <a:off x="5588825" y="2939150"/>
            <a:ext cx="192900" cy="467700"/>
          </a:xfrm>
          <a:prstGeom prst="straightConnector1">
            <a:avLst/>
          </a:prstGeom>
          <a:noFill/>
          <a:ln cap="flat" cmpd="sng" w="9525">
            <a:solidFill>
              <a:schemeClr val="dk2"/>
            </a:solidFill>
            <a:prstDash val="solid"/>
            <a:round/>
            <a:headEnd len="med" w="med" type="none"/>
            <a:tailEnd len="med" w="med" type="triangle"/>
          </a:ln>
        </p:spPr>
      </p:cxnSp>
      <p:cxnSp>
        <p:nvCxnSpPr>
          <p:cNvPr id="525" name="Google Shape;525;p40"/>
          <p:cNvCxnSpPr/>
          <p:nvPr/>
        </p:nvCxnSpPr>
        <p:spPr>
          <a:xfrm>
            <a:off x="6241975" y="2493825"/>
            <a:ext cx="482400" cy="222600"/>
          </a:xfrm>
          <a:prstGeom prst="straightConnector1">
            <a:avLst/>
          </a:prstGeom>
          <a:noFill/>
          <a:ln cap="flat" cmpd="sng" w="9525">
            <a:solidFill>
              <a:schemeClr val="dk2"/>
            </a:solidFill>
            <a:prstDash val="solid"/>
            <a:round/>
            <a:headEnd len="med" w="med" type="none"/>
            <a:tailEnd len="med" w="med" type="triangle"/>
          </a:ln>
        </p:spPr>
      </p:cxnSp>
      <p:cxnSp>
        <p:nvCxnSpPr>
          <p:cNvPr id="526" name="Google Shape;526;p40"/>
          <p:cNvCxnSpPr/>
          <p:nvPr/>
        </p:nvCxnSpPr>
        <p:spPr>
          <a:xfrm flipH="1" rot="10800000">
            <a:off x="6212275" y="1707200"/>
            <a:ext cx="430500" cy="44400"/>
          </a:xfrm>
          <a:prstGeom prst="straightConnector1">
            <a:avLst/>
          </a:prstGeom>
          <a:noFill/>
          <a:ln cap="flat" cmpd="sng" w="9525">
            <a:solidFill>
              <a:schemeClr val="dk2"/>
            </a:solidFill>
            <a:prstDash val="solid"/>
            <a:round/>
            <a:headEnd len="med" w="med" type="none"/>
            <a:tailEnd len="med" w="med" type="triangle"/>
          </a:ln>
        </p:spPr>
      </p:cxnSp>
      <p:sp>
        <p:nvSpPr>
          <p:cNvPr id="527" name="Google Shape;527;p40"/>
          <p:cNvSpPr/>
          <p:nvPr/>
        </p:nvSpPr>
        <p:spPr>
          <a:xfrm rot="10800000">
            <a:off x="225575" y="3399975"/>
            <a:ext cx="3231600" cy="1524300"/>
          </a:xfrm>
          <a:prstGeom prst="wedgeEllipseCallout">
            <a:avLst>
              <a:gd fmla="val -54570" name="adj1"/>
              <a:gd fmla="val 7063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0"/>
          <p:cNvSpPr/>
          <p:nvPr/>
        </p:nvSpPr>
        <p:spPr>
          <a:xfrm>
            <a:off x="3198925" y="1097275"/>
            <a:ext cx="572700" cy="572700"/>
          </a:xfrm>
          <a:prstGeom prst="halfFrame">
            <a:avLst>
              <a:gd fmla="val 6107" name="adj1"/>
              <a:gd fmla="val 610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0"/>
          <p:cNvSpPr/>
          <p:nvPr/>
        </p:nvSpPr>
        <p:spPr>
          <a:xfrm rot="10800000">
            <a:off x="7256025" y="3977825"/>
            <a:ext cx="572700" cy="572700"/>
          </a:xfrm>
          <a:prstGeom prst="halfFrame">
            <a:avLst>
              <a:gd fmla="val 6107" name="adj1"/>
              <a:gd fmla="val 610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0" name="Google Shape;530;p40"/>
          <p:cNvPicPr preferRelativeResize="0"/>
          <p:nvPr/>
        </p:nvPicPr>
        <p:blipFill>
          <a:blip r:embed="rId13">
            <a:alphaModFix/>
          </a:blip>
          <a:stretch>
            <a:fillRect/>
          </a:stretch>
        </p:blipFill>
        <p:spPr>
          <a:xfrm>
            <a:off x="7368375" y="4040598"/>
            <a:ext cx="192900" cy="243051"/>
          </a:xfrm>
          <a:prstGeom prst="rect">
            <a:avLst/>
          </a:prstGeom>
          <a:noFill/>
          <a:ln>
            <a:noFill/>
          </a:ln>
        </p:spPr>
      </p:pic>
      <p:sp>
        <p:nvSpPr>
          <p:cNvPr id="531" name="Google Shape;531;p40"/>
          <p:cNvSpPr/>
          <p:nvPr/>
        </p:nvSpPr>
        <p:spPr>
          <a:xfrm flipH="1">
            <a:off x="7178475" y="1097275"/>
            <a:ext cx="572700" cy="572700"/>
          </a:xfrm>
          <a:prstGeom prst="halfFrame">
            <a:avLst>
              <a:gd fmla="val 6107" name="adj1"/>
              <a:gd fmla="val 610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0"/>
          <p:cNvSpPr/>
          <p:nvPr/>
        </p:nvSpPr>
        <p:spPr>
          <a:xfrm flipH="1" rot="-5400000">
            <a:off x="7794375" y="2352150"/>
            <a:ext cx="507900" cy="4392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40"/>
          <p:cNvPicPr preferRelativeResize="0"/>
          <p:nvPr/>
        </p:nvPicPr>
        <p:blipFill>
          <a:blip r:embed="rId14">
            <a:alphaModFix/>
          </a:blip>
          <a:stretch>
            <a:fillRect/>
          </a:stretch>
        </p:blipFill>
        <p:spPr>
          <a:xfrm>
            <a:off x="8293075" y="1636950"/>
            <a:ext cx="572700"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par>
                                <p:cTn fill="hold" nodeType="with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par>
                                <p:cTn fill="hold" nodeType="with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LcPeriod" startAt="2"/>
            </a:pPr>
            <a:r>
              <a:rPr lang="en"/>
              <a:t>Limitations</a:t>
            </a:r>
            <a:r>
              <a:rPr lang="en"/>
              <a:t>											Summary</a:t>
            </a:r>
            <a:endParaRPr/>
          </a:p>
        </p:txBody>
      </p:sp>
      <p:sp>
        <p:nvSpPr>
          <p:cNvPr id="539" name="Google Shape;539;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IoT limitations</a:t>
            </a:r>
            <a:endParaRPr/>
          </a:p>
          <a:p>
            <a:pPr indent="-311150" lvl="1" marL="914400" rtl="0" algn="l">
              <a:spcBef>
                <a:spcPts val="0"/>
              </a:spcBef>
              <a:spcAft>
                <a:spcPts val="0"/>
              </a:spcAft>
              <a:buSzPts val="1300"/>
              <a:buChar char="○"/>
            </a:pPr>
            <a:r>
              <a:rPr lang="en"/>
              <a:t>Only work with ON/OFF command</a:t>
            </a:r>
            <a:endParaRPr/>
          </a:p>
          <a:p>
            <a:pPr indent="-311150" lvl="1" marL="914400" rtl="0" algn="l">
              <a:spcBef>
                <a:spcPts val="0"/>
              </a:spcBef>
              <a:spcAft>
                <a:spcPts val="0"/>
              </a:spcAft>
              <a:buSzPts val="1300"/>
              <a:buChar char="○"/>
            </a:pPr>
            <a:r>
              <a:rPr lang="en"/>
              <a:t>Basic sensors can differentiate between complex fan or AC state</a:t>
            </a:r>
            <a:endParaRPr/>
          </a:p>
          <a:p>
            <a:pPr indent="-311150" lvl="1" marL="914400" rtl="0" algn="l">
              <a:spcBef>
                <a:spcPts val="0"/>
              </a:spcBef>
              <a:spcAft>
                <a:spcPts val="0"/>
              </a:spcAft>
              <a:buSzPts val="1300"/>
              <a:buChar char="○"/>
            </a:pPr>
            <a:r>
              <a:rPr lang="en"/>
              <a:t>The AC remote is a complex FSM</a:t>
            </a:r>
            <a:endParaRPr/>
          </a:p>
          <a:p>
            <a:pPr indent="-311150" lvl="0" marL="457200" rtl="0" algn="l">
              <a:spcBef>
                <a:spcPts val="0"/>
              </a:spcBef>
              <a:spcAft>
                <a:spcPts val="0"/>
              </a:spcAft>
              <a:buSzPts val="1300"/>
              <a:buChar char="➢"/>
            </a:pPr>
            <a:r>
              <a:rPr lang="en"/>
              <a:t>Automation rules limitations</a:t>
            </a:r>
            <a:endParaRPr/>
          </a:p>
          <a:p>
            <a:pPr indent="-311150" lvl="1" marL="914400" rtl="0" algn="l">
              <a:spcBef>
                <a:spcPts val="0"/>
              </a:spcBef>
              <a:spcAft>
                <a:spcPts val="0"/>
              </a:spcAft>
              <a:buSzPts val="1300"/>
              <a:buChar char="○"/>
            </a:pPr>
            <a:r>
              <a:rPr lang="en"/>
              <a:t>Handcrafted based on common and heuristic logic</a:t>
            </a:r>
            <a:endParaRPr/>
          </a:p>
          <a:p>
            <a:pPr indent="-311150" lvl="1" marL="914400" rtl="0" algn="l">
              <a:spcBef>
                <a:spcPts val="0"/>
              </a:spcBef>
              <a:spcAft>
                <a:spcPts val="0"/>
              </a:spcAft>
              <a:buSzPts val="1300"/>
              <a:buChar char="○"/>
            </a:pPr>
            <a:r>
              <a:rPr lang="en"/>
              <a:t>No machine learning</a:t>
            </a:r>
            <a:endParaRPr/>
          </a:p>
          <a:p>
            <a:pPr indent="-311150" lvl="0" marL="457200" rtl="0" algn="l">
              <a:spcBef>
                <a:spcPts val="0"/>
              </a:spcBef>
              <a:spcAft>
                <a:spcPts val="0"/>
              </a:spcAft>
              <a:buSzPts val="1300"/>
              <a:buChar char="➢"/>
            </a:pPr>
            <a:r>
              <a:rPr lang="en"/>
              <a:t>Scalability limitation</a:t>
            </a:r>
            <a:endParaRPr/>
          </a:p>
          <a:p>
            <a:pPr indent="-311150" lvl="1" marL="914400" rtl="0" algn="l">
              <a:spcBef>
                <a:spcPts val="0"/>
              </a:spcBef>
              <a:spcAft>
                <a:spcPts val="0"/>
              </a:spcAft>
              <a:buSzPts val="1300"/>
              <a:buChar char="○"/>
            </a:pPr>
            <a:r>
              <a:rPr lang="en"/>
              <a:t>Design for dynamic scalability of sensor/actuator node</a:t>
            </a:r>
            <a:endParaRPr/>
          </a:p>
          <a:p>
            <a:pPr indent="-311150" lvl="1" marL="914400" rtl="0" algn="l">
              <a:spcBef>
                <a:spcPts val="0"/>
              </a:spcBef>
              <a:spcAft>
                <a:spcPts val="0"/>
              </a:spcAft>
              <a:buSzPts val="1300"/>
              <a:buChar char="○"/>
            </a:pPr>
            <a:r>
              <a:rPr lang="en"/>
              <a:t>Design for scalability of controller node is beyond this scope</a:t>
            </a:r>
            <a:endParaRPr/>
          </a:p>
          <a:p>
            <a:pPr indent="-311150" lvl="0" marL="457200" rtl="0" algn="l">
              <a:spcBef>
                <a:spcPts val="0"/>
              </a:spcBef>
              <a:spcAft>
                <a:spcPts val="0"/>
              </a:spcAft>
              <a:buSzPts val="1300"/>
              <a:buChar char="➢"/>
            </a:pPr>
            <a:r>
              <a:rPr lang="en"/>
              <a:t>Remote access limitations</a:t>
            </a:r>
            <a:endParaRPr/>
          </a:p>
          <a:p>
            <a:pPr indent="-311150" lvl="1" marL="914400" rtl="0" algn="l">
              <a:spcBef>
                <a:spcPts val="0"/>
              </a:spcBef>
              <a:spcAft>
                <a:spcPts val="0"/>
              </a:spcAft>
              <a:buSzPts val="1300"/>
              <a:buChar char="○"/>
            </a:pPr>
            <a:r>
              <a:rPr lang="en"/>
              <a:t>Could be inconvenient through small mobile screens</a:t>
            </a:r>
            <a:endParaRPr/>
          </a:p>
          <a:p>
            <a:pPr indent="-311150" lvl="1" marL="914400" rtl="0" algn="l">
              <a:spcBef>
                <a:spcPts val="0"/>
              </a:spcBef>
              <a:spcAft>
                <a:spcPts val="0"/>
              </a:spcAft>
              <a:buSzPts val="1300"/>
              <a:buChar char="○"/>
            </a:pPr>
            <a:r>
              <a:rPr lang="en"/>
              <a:t>VPN was not applicable</a:t>
            </a:r>
            <a:endParaRPr/>
          </a:p>
        </p:txBody>
      </p:sp>
      <p:sp>
        <p:nvSpPr>
          <p:cNvPr id="540" name="Google Shape;540;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Updatability (FOTA) limitations</a:t>
            </a:r>
            <a:endParaRPr/>
          </a:p>
          <a:p>
            <a:pPr indent="-311150" lvl="1" marL="914400" rtl="0" algn="l">
              <a:spcBef>
                <a:spcPts val="0"/>
              </a:spcBef>
              <a:spcAft>
                <a:spcPts val="0"/>
              </a:spcAft>
              <a:buSzPts val="1300"/>
              <a:buChar char="○"/>
            </a:pPr>
            <a:r>
              <a:rPr lang="en"/>
              <a:t>File has to be buffered in RAM first for authenticity test</a:t>
            </a:r>
            <a:endParaRPr/>
          </a:p>
          <a:p>
            <a:pPr indent="-311150" lvl="2" marL="1371600" rtl="0" algn="l">
              <a:spcBef>
                <a:spcPts val="0"/>
              </a:spcBef>
              <a:spcAft>
                <a:spcPts val="0"/>
              </a:spcAft>
              <a:buSzPts val="1300"/>
              <a:buChar char="→"/>
            </a:pPr>
            <a:r>
              <a:rPr lang="en"/>
              <a:t>The maximum file size that can be download is about 45 KB</a:t>
            </a:r>
            <a:endParaRPr/>
          </a:p>
          <a:p>
            <a:pPr indent="-311150" lvl="2" marL="1371600" rtl="0" algn="l">
              <a:spcBef>
                <a:spcPts val="0"/>
              </a:spcBef>
              <a:spcAft>
                <a:spcPts val="0"/>
              </a:spcAft>
              <a:buSzPts val="1300"/>
              <a:buChar char="→"/>
            </a:pPr>
            <a:r>
              <a:rPr lang="en"/>
              <a:t>If not buffered and saved to file immediately, the maximum size is at least 1 MB</a:t>
            </a:r>
            <a:endParaRPr/>
          </a:p>
          <a:p>
            <a:pPr indent="-311150" lvl="1" marL="914400" rtl="0" algn="l">
              <a:spcBef>
                <a:spcPts val="0"/>
              </a:spcBef>
              <a:spcAft>
                <a:spcPts val="0"/>
              </a:spcAft>
              <a:buSzPts val="1300"/>
              <a:buChar char="○"/>
            </a:pPr>
            <a:r>
              <a:rPr lang="en"/>
              <a:t>RAM limitation</a:t>
            </a:r>
            <a:endParaRPr/>
          </a:p>
          <a:p>
            <a:pPr indent="-311150" lvl="2" marL="1371600" rtl="0" algn="l">
              <a:spcBef>
                <a:spcPts val="0"/>
              </a:spcBef>
              <a:spcAft>
                <a:spcPts val="0"/>
              </a:spcAft>
              <a:buSzPts val="1300"/>
              <a:buChar char="→"/>
            </a:pPr>
            <a:r>
              <a:rPr lang="en"/>
              <a:t>FOTA update is only performed at boot, before IoT service is started</a:t>
            </a:r>
            <a:endParaRPr/>
          </a:p>
          <a:p>
            <a:pPr indent="-311150" lvl="2" marL="1371600" rtl="0" algn="l">
              <a:spcBef>
                <a:spcPts val="0"/>
              </a:spcBef>
              <a:spcAft>
                <a:spcPts val="0"/>
              </a:spcAft>
              <a:buSzPts val="1300"/>
              <a:buChar char="→"/>
            </a:pPr>
            <a:r>
              <a:rPr lang="en"/>
              <a:t>Can not hold both the IoT service and update process at the same time</a:t>
            </a:r>
            <a:endParaRPr/>
          </a:p>
          <a:p>
            <a:pPr indent="-311150" lvl="2" marL="1371600" rtl="0" algn="l">
              <a:spcBef>
                <a:spcPts val="0"/>
              </a:spcBef>
              <a:spcAft>
                <a:spcPts val="0"/>
              </a:spcAft>
              <a:buSzPts val="1300"/>
              <a:buChar char="→"/>
            </a:pPr>
            <a:r>
              <a:rPr lang="en"/>
              <a:t>User has to reset to perform update</a:t>
            </a:r>
            <a:endParaRPr/>
          </a:p>
          <a:p>
            <a:pPr indent="-311150" lvl="0" marL="457200" rtl="0" algn="l">
              <a:spcBef>
                <a:spcPts val="0"/>
              </a:spcBef>
              <a:spcAft>
                <a:spcPts val="0"/>
              </a:spcAft>
              <a:buSzPts val="1300"/>
              <a:buChar char="➢"/>
            </a:pPr>
            <a:r>
              <a:rPr lang="en"/>
              <a:t>Usability limitations</a:t>
            </a:r>
            <a:endParaRPr/>
          </a:p>
          <a:p>
            <a:pPr indent="-311150" lvl="1" marL="914400" rtl="0" algn="l">
              <a:spcBef>
                <a:spcPts val="0"/>
              </a:spcBef>
              <a:spcAft>
                <a:spcPts val="0"/>
              </a:spcAft>
              <a:buSzPts val="1300"/>
              <a:buChar char="○"/>
            </a:pPr>
            <a:r>
              <a:rPr lang="en"/>
              <a:t>Different esp32 have to be distinguished by forgettable unique machine ID </a:t>
            </a:r>
            <a:endParaRPr/>
          </a:p>
          <a:p>
            <a:pPr indent="-311150" lvl="0" marL="457200" rtl="0" algn="l">
              <a:spcBef>
                <a:spcPts val="0"/>
              </a:spcBef>
              <a:spcAft>
                <a:spcPts val="0"/>
              </a:spcAft>
              <a:buSzPts val="1300"/>
              <a:buChar char="➢"/>
            </a:pPr>
            <a:r>
              <a:rPr lang="en"/>
              <a:t>Other limitations</a:t>
            </a:r>
            <a:endParaRPr/>
          </a:p>
          <a:p>
            <a:pPr indent="-311150" lvl="1" marL="914400" rtl="0" algn="l">
              <a:spcBef>
                <a:spcPts val="0"/>
              </a:spcBef>
              <a:spcAft>
                <a:spcPts val="0"/>
              </a:spcAft>
              <a:buSzPts val="1300"/>
              <a:buChar char="○"/>
            </a:pPr>
            <a:r>
              <a:rPr lang="en"/>
              <a:t>The LAN setup process has some side effects</a:t>
            </a:r>
            <a:endParaRPr/>
          </a:p>
          <a:p>
            <a:pPr indent="-311150" lvl="2" marL="1371600" rtl="0" algn="l">
              <a:spcBef>
                <a:spcPts val="0"/>
              </a:spcBef>
              <a:spcAft>
                <a:spcPts val="0"/>
              </a:spcAft>
              <a:buSzPts val="1300"/>
              <a:buChar char="→"/>
            </a:pPr>
            <a:r>
              <a:rPr lang="en"/>
              <a:t>Can not mount RPi file system on another PC anymore, though the other direction is still possible</a:t>
            </a:r>
            <a:endParaRPr/>
          </a:p>
          <a:p>
            <a:pPr indent="-311150" lvl="2" marL="1371600" rtl="0" algn="l">
              <a:spcBef>
                <a:spcPts val="0"/>
              </a:spcBef>
              <a:spcAft>
                <a:spcPts val="0"/>
              </a:spcAft>
              <a:buSzPts val="1300"/>
              <a:buChar char="→"/>
            </a:pPr>
            <a:r>
              <a:rPr lang="en"/>
              <a:t>The taskbar network icon on Raspberry Pi OS is corrupted afterwards </a:t>
            </a:r>
            <a:endParaRPr/>
          </a:p>
        </p:txBody>
      </p:sp>
      <p:pic>
        <p:nvPicPr>
          <p:cNvPr id="541" name="Google Shape;541;p41">
            <a:hlinkClick action="ppaction://hlinksldjump" r:id="rId3"/>
          </p:cNvPr>
          <p:cNvPicPr preferRelativeResize="0"/>
          <p:nvPr/>
        </p:nvPicPr>
        <p:blipFill rotWithShape="1">
          <a:blip r:embed="rId4">
            <a:alphaModFix/>
          </a:blip>
          <a:srcRect b="29214" l="26950" r="26862" t="29205"/>
          <a:stretch/>
        </p:blipFill>
        <p:spPr>
          <a:xfrm>
            <a:off x="6835750" y="628000"/>
            <a:ext cx="356250" cy="33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0" st="0"/>
                                            </p:txEl>
                                          </p:spTgt>
                                        </p:tgtEl>
                                        <p:attrNameLst>
                                          <p:attrName>style.visibility</p:attrName>
                                        </p:attrNameLst>
                                      </p:cBhvr>
                                      <p:to>
                                        <p:strVal val="visible"/>
                                      </p:to>
                                    </p:set>
                                    <p:animEffect filter="fade" transition="in">
                                      <p:cBhvr>
                                        <p:cTn dur="1000"/>
                                        <p:tgtEl>
                                          <p:spTgt spid="5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1" st="1"/>
                                            </p:txEl>
                                          </p:spTgt>
                                        </p:tgtEl>
                                        <p:attrNameLst>
                                          <p:attrName>style.visibility</p:attrName>
                                        </p:attrNameLst>
                                      </p:cBhvr>
                                      <p:to>
                                        <p:strVal val="visible"/>
                                      </p:to>
                                    </p:set>
                                    <p:animEffect filter="fade" transition="in">
                                      <p:cBhvr>
                                        <p:cTn dur="1000"/>
                                        <p:tgtEl>
                                          <p:spTgt spid="5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2" st="2"/>
                                            </p:txEl>
                                          </p:spTgt>
                                        </p:tgtEl>
                                        <p:attrNameLst>
                                          <p:attrName>style.visibility</p:attrName>
                                        </p:attrNameLst>
                                      </p:cBhvr>
                                      <p:to>
                                        <p:strVal val="visible"/>
                                      </p:to>
                                    </p:set>
                                    <p:animEffect filter="fade" transition="in">
                                      <p:cBhvr>
                                        <p:cTn dur="1000"/>
                                        <p:tgtEl>
                                          <p:spTgt spid="5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3" st="3"/>
                                            </p:txEl>
                                          </p:spTgt>
                                        </p:tgtEl>
                                        <p:attrNameLst>
                                          <p:attrName>style.visibility</p:attrName>
                                        </p:attrNameLst>
                                      </p:cBhvr>
                                      <p:to>
                                        <p:strVal val="visible"/>
                                      </p:to>
                                    </p:set>
                                    <p:animEffect filter="fade" transition="in">
                                      <p:cBhvr>
                                        <p:cTn dur="1000"/>
                                        <p:tgtEl>
                                          <p:spTgt spid="5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4" st="4"/>
                                            </p:txEl>
                                          </p:spTgt>
                                        </p:tgtEl>
                                        <p:attrNameLst>
                                          <p:attrName>style.visibility</p:attrName>
                                        </p:attrNameLst>
                                      </p:cBhvr>
                                      <p:to>
                                        <p:strVal val="visible"/>
                                      </p:to>
                                    </p:set>
                                    <p:animEffect filter="fade" transition="in">
                                      <p:cBhvr>
                                        <p:cTn dur="1000"/>
                                        <p:tgtEl>
                                          <p:spTgt spid="5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5" st="5"/>
                                            </p:txEl>
                                          </p:spTgt>
                                        </p:tgtEl>
                                        <p:attrNameLst>
                                          <p:attrName>style.visibility</p:attrName>
                                        </p:attrNameLst>
                                      </p:cBhvr>
                                      <p:to>
                                        <p:strVal val="visible"/>
                                      </p:to>
                                    </p:set>
                                    <p:animEffect filter="fade" transition="in">
                                      <p:cBhvr>
                                        <p:cTn dur="1000"/>
                                        <p:tgtEl>
                                          <p:spTgt spid="5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6" st="6"/>
                                            </p:txEl>
                                          </p:spTgt>
                                        </p:tgtEl>
                                        <p:attrNameLst>
                                          <p:attrName>style.visibility</p:attrName>
                                        </p:attrNameLst>
                                      </p:cBhvr>
                                      <p:to>
                                        <p:strVal val="visible"/>
                                      </p:to>
                                    </p:set>
                                    <p:animEffect filter="fade" transition="in">
                                      <p:cBhvr>
                                        <p:cTn dur="1000"/>
                                        <p:tgtEl>
                                          <p:spTgt spid="53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7" st="7"/>
                                            </p:txEl>
                                          </p:spTgt>
                                        </p:tgtEl>
                                        <p:attrNameLst>
                                          <p:attrName>style.visibility</p:attrName>
                                        </p:attrNameLst>
                                      </p:cBhvr>
                                      <p:to>
                                        <p:strVal val="visible"/>
                                      </p:to>
                                    </p:set>
                                    <p:animEffect filter="fade" transition="in">
                                      <p:cBhvr>
                                        <p:cTn dur="1000"/>
                                        <p:tgtEl>
                                          <p:spTgt spid="53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8" st="8"/>
                                            </p:txEl>
                                          </p:spTgt>
                                        </p:tgtEl>
                                        <p:attrNameLst>
                                          <p:attrName>style.visibility</p:attrName>
                                        </p:attrNameLst>
                                      </p:cBhvr>
                                      <p:to>
                                        <p:strVal val="visible"/>
                                      </p:to>
                                    </p:set>
                                    <p:animEffect filter="fade" transition="in">
                                      <p:cBhvr>
                                        <p:cTn dur="1000"/>
                                        <p:tgtEl>
                                          <p:spTgt spid="53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9" st="9"/>
                                            </p:txEl>
                                          </p:spTgt>
                                        </p:tgtEl>
                                        <p:attrNameLst>
                                          <p:attrName>style.visibility</p:attrName>
                                        </p:attrNameLst>
                                      </p:cBhvr>
                                      <p:to>
                                        <p:strVal val="visible"/>
                                      </p:to>
                                    </p:set>
                                    <p:animEffect filter="fade" transition="in">
                                      <p:cBhvr>
                                        <p:cTn dur="1000"/>
                                        <p:tgtEl>
                                          <p:spTgt spid="53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10" st="10"/>
                                            </p:txEl>
                                          </p:spTgt>
                                        </p:tgtEl>
                                        <p:attrNameLst>
                                          <p:attrName>style.visibility</p:attrName>
                                        </p:attrNameLst>
                                      </p:cBhvr>
                                      <p:to>
                                        <p:strVal val="visible"/>
                                      </p:to>
                                    </p:set>
                                    <p:animEffect filter="fade" transition="in">
                                      <p:cBhvr>
                                        <p:cTn dur="1000"/>
                                        <p:tgtEl>
                                          <p:spTgt spid="53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11" st="11"/>
                                            </p:txEl>
                                          </p:spTgt>
                                        </p:tgtEl>
                                        <p:attrNameLst>
                                          <p:attrName>style.visibility</p:attrName>
                                        </p:attrNameLst>
                                      </p:cBhvr>
                                      <p:to>
                                        <p:strVal val="visible"/>
                                      </p:to>
                                    </p:set>
                                    <p:animEffect filter="fade" transition="in">
                                      <p:cBhvr>
                                        <p:cTn dur="1000"/>
                                        <p:tgtEl>
                                          <p:spTgt spid="53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12" st="12"/>
                                            </p:txEl>
                                          </p:spTgt>
                                        </p:tgtEl>
                                        <p:attrNameLst>
                                          <p:attrName>style.visibility</p:attrName>
                                        </p:attrNameLst>
                                      </p:cBhvr>
                                      <p:to>
                                        <p:strVal val="visible"/>
                                      </p:to>
                                    </p:set>
                                    <p:animEffect filter="fade" transition="in">
                                      <p:cBhvr>
                                        <p:cTn dur="1000"/>
                                        <p:tgtEl>
                                          <p:spTgt spid="53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39"/>
                                        </p:tgtEl>
                                      </p:cBhvr>
                                    </p:animEffect>
                                    <p:set>
                                      <p:cBhvr>
                                        <p:cTn dur="1" fill="hold">
                                          <p:stCondLst>
                                            <p:cond delay="1000"/>
                                          </p:stCondLst>
                                        </p:cTn>
                                        <p:tgtEl>
                                          <p:spTgt spid="5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0" st="0"/>
                                            </p:txEl>
                                          </p:spTgt>
                                        </p:tgtEl>
                                        <p:attrNameLst>
                                          <p:attrName>style.visibility</p:attrName>
                                        </p:attrNameLst>
                                      </p:cBhvr>
                                      <p:to>
                                        <p:strVal val="visible"/>
                                      </p:to>
                                    </p:set>
                                    <p:animEffect filter="fade" transition="in">
                                      <p:cBhvr>
                                        <p:cTn dur="1000"/>
                                        <p:tgtEl>
                                          <p:spTgt spid="5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1" st="1"/>
                                            </p:txEl>
                                          </p:spTgt>
                                        </p:tgtEl>
                                        <p:attrNameLst>
                                          <p:attrName>style.visibility</p:attrName>
                                        </p:attrNameLst>
                                      </p:cBhvr>
                                      <p:to>
                                        <p:strVal val="visible"/>
                                      </p:to>
                                    </p:set>
                                    <p:animEffect filter="fade" transition="in">
                                      <p:cBhvr>
                                        <p:cTn dur="1000"/>
                                        <p:tgtEl>
                                          <p:spTgt spid="5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2" st="2"/>
                                            </p:txEl>
                                          </p:spTgt>
                                        </p:tgtEl>
                                        <p:attrNameLst>
                                          <p:attrName>style.visibility</p:attrName>
                                        </p:attrNameLst>
                                      </p:cBhvr>
                                      <p:to>
                                        <p:strVal val="visible"/>
                                      </p:to>
                                    </p:set>
                                    <p:animEffect filter="fade" transition="in">
                                      <p:cBhvr>
                                        <p:cTn dur="1000"/>
                                        <p:tgtEl>
                                          <p:spTgt spid="5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3" st="3"/>
                                            </p:txEl>
                                          </p:spTgt>
                                        </p:tgtEl>
                                        <p:attrNameLst>
                                          <p:attrName>style.visibility</p:attrName>
                                        </p:attrNameLst>
                                      </p:cBhvr>
                                      <p:to>
                                        <p:strVal val="visible"/>
                                      </p:to>
                                    </p:set>
                                    <p:animEffect filter="fade" transition="in">
                                      <p:cBhvr>
                                        <p:cTn dur="1000"/>
                                        <p:tgtEl>
                                          <p:spTgt spid="5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4" st="4"/>
                                            </p:txEl>
                                          </p:spTgt>
                                        </p:tgtEl>
                                        <p:attrNameLst>
                                          <p:attrName>style.visibility</p:attrName>
                                        </p:attrNameLst>
                                      </p:cBhvr>
                                      <p:to>
                                        <p:strVal val="visible"/>
                                      </p:to>
                                    </p:set>
                                    <p:animEffect filter="fade" transition="in">
                                      <p:cBhvr>
                                        <p:cTn dur="1000"/>
                                        <p:tgtEl>
                                          <p:spTgt spid="5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5" st="5"/>
                                            </p:txEl>
                                          </p:spTgt>
                                        </p:tgtEl>
                                        <p:attrNameLst>
                                          <p:attrName>style.visibility</p:attrName>
                                        </p:attrNameLst>
                                      </p:cBhvr>
                                      <p:to>
                                        <p:strVal val="visible"/>
                                      </p:to>
                                    </p:set>
                                    <p:animEffect filter="fade" transition="in">
                                      <p:cBhvr>
                                        <p:cTn dur="1000"/>
                                        <p:tgtEl>
                                          <p:spTgt spid="54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6" st="6"/>
                                            </p:txEl>
                                          </p:spTgt>
                                        </p:tgtEl>
                                        <p:attrNameLst>
                                          <p:attrName>style.visibility</p:attrName>
                                        </p:attrNameLst>
                                      </p:cBhvr>
                                      <p:to>
                                        <p:strVal val="visible"/>
                                      </p:to>
                                    </p:set>
                                    <p:animEffect filter="fade" transition="in">
                                      <p:cBhvr>
                                        <p:cTn dur="1000"/>
                                        <p:tgtEl>
                                          <p:spTgt spid="54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7" st="7"/>
                                            </p:txEl>
                                          </p:spTgt>
                                        </p:tgtEl>
                                        <p:attrNameLst>
                                          <p:attrName>style.visibility</p:attrName>
                                        </p:attrNameLst>
                                      </p:cBhvr>
                                      <p:to>
                                        <p:strVal val="visible"/>
                                      </p:to>
                                    </p:set>
                                    <p:animEffect filter="fade" transition="in">
                                      <p:cBhvr>
                                        <p:cTn dur="1000"/>
                                        <p:tgtEl>
                                          <p:spTgt spid="54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8" st="8"/>
                                            </p:txEl>
                                          </p:spTgt>
                                        </p:tgtEl>
                                        <p:attrNameLst>
                                          <p:attrName>style.visibility</p:attrName>
                                        </p:attrNameLst>
                                      </p:cBhvr>
                                      <p:to>
                                        <p:strVal val="visible"/>
                                      </p:to>
                                    </p:set>
                                    <p:animEffect filter="fade" transition="in">
                                      <p:cBhvr>
                                        <p:cTn dur="1000"/>
                                        <p:tgtEl>
                                          <p:spTgt spid="54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9" st="9"/>
                                            </p:txEl>
                                          </p:spTgt>
                                        </p:tgtEl>
                                        <p:attrNameLst>
                                          <p:attrName>style.visibility</p:attrName>
                                        </p:attrNameLst>
                                      </p:cBhvr>
                                      <p:to>
                                        <p:strVal val="visible"/>
                                      </p:to>
                                    </p:set>
                                    <p:animEffect filter="fade" transition="in">
                                      <p:cBhvr>
                                        <p:cTn dur="1000"/>
                                        <p:tgtEl>
                                          <p:spTgt spid="54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10" st="10"/>
                                            </p:txEl>
                                          </p:spTgt>
                                        </p:tgtEl>
                                        <p:attrNameLst>
                                          <p:attrName>style.visibility</p:attrName>
                                        </p:attrNameLst>
                                      </p:cBhvr>
                                      <p:to>
                                        <p:strVal val="visible"/>
                                      </p:to>
                                    </p:set>
                                    <p:animEffect filter="fade" transition="in">
                                      <p:cBhvr>
                                        <p:cTn dur="1000"/>
                                        <p:tgtEl>
                                          <p:spTgt spid="54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11" st="11"/>
                                            </p:txEl>
                                          </p:spTgt>
                                        </p:tgtEl>
                                        <p:attrNameLst>
                                          <p:attrName>style.visibility</p:attrName>
                                        </p:attrNameLst>
                                      </p:cBhvr>
                                      <p:to>
                                        <p:strVal val="visible"/>
                                      </p:to>
                                    </p:set>
                                    <p:animEffect filter="fade" transition="in">
                                      <p:cBhvr>
                                        <p:cTn dur="1000"/>
                                        <p:tgtEl>
                                          <p:spTgt spid="54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12" st="12"/>
                                            </p:txEl>
                                          </p:spTgt>
                                        </p:tgtEl>
                                        <p:attrNameLst>
                                          <p:attrName>style.visibility</p:attrName>
                                        </p:attrNameLst>
                                      </p:cBhvr>
                                      <p:to>
                                        <p:strVal val="visible"/>
                                      </p:to>
                                    </p:set>
                                    <p:animEffect filter="fade" transition="in">
                                      <p:cBhvr>
                                        <p:cTn dur="1000"/>
                                        <p:tgtEl>
                                          <p:spTgt spid="540">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13" st="13"/>
                                            </p:txEl>
                                          </p:spTgt>
                                        </p:tgtEl>
                                        <p:attrNameLst>
                                          <p:attrName>style.visibility</p:attrName>
                                        </p:attrNameLst>
                                      </p:cBhvr>
                                      <p:to>
                                        <p:strVal val="visible"/>
                                      </p:to>
                                    </p:set>
                                    <p:animEffect filter="fade" transition="in">
                                      <p:cBhvr>
                                        <p:cTn dur="1000"/>
                                        <p:tgtEl>
                                          <p:spTgt spid="540">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Contents</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u="sng">
                <a:solidFill>
                  <a:schemeClr val="hlink"/>
                </a:solidFill>
                <a:hlinkClick action="ppaction://hlinksldjump" r:id="rId3"/>
              </a:rPr>
              <a:t>IoT design</a:t>
            </a:r>
            <a:endParaRPr/>
          </a:p>
          <a:p>
            <a:pPr indent="-311150" lvl="0" marL="457200" rtl="0" algn="l">
              <a:spcBef>
                <a:spcPts val="0"/>
              </a:spcBef>
              <a:spcAft>
                <a:spcPts val="0"/>
              </a:spcAft>
              <a:buSzPts val="1300"/>
              <a:buAutoNum type="arabicPeriod"/>
            </a:pPr>
            <a:r>
              <a:rPr lang="en" u="sng">
                <a:solidFill>
                  <a:schemeClr val="hlink"/>
                </a:solidFill>
                <a:hlinkClick action="ppaction://hlinksldjump" r:id="rId4"/>
              </a:rPr>
              <a:t>Automation</a:t>
            </a:r>
            <a:endParaRPr/>
          </a:p>
          <a:p>
            <a:pPr indent="-311150" lvl="0" marL="457200" rtl="0" algn="l">
              <a:spcBef>
                <a:spcPts val="0"/>
              </a:spcBef>
              <a:spcAft>
                <a:spcPts val="0"/>
              </a:spcAft>
              <a:buSzPts val="1300"/>
              <a:buAutoNum type="arabicPeriod"/>
            </a:pPr>
            <a:r>
              <a:rPr lang="en" u="sng">
                <a:solidFill>
                  <a:schemeClr val="hlink"/>
                </a:solidFill>
                <a:hlinkClick action="ppaction://hlinksldjump" r:id="rId5"/>
              </a:rPr>
              <a:t>Scalability</a:t>
            </a:r>
            <a:endParaRPr/>
          </a:p>
          <a:p>
            <a:pPr indent="-311150" lvl="0" marL="457200" rtl="0" algn="l">
              <a:spcBef>
                <a:spcPts val="0"/>
              </a:spcBef>
              <a:spcAft>
                <a:spcPts val="0"/>
              </a:spcAft>
              <a:buSzPts val="1300"/>
              <a:buAutoNum type="arabicPeriod"/>
            </a:pPr>
            <a:r>
              <a:rPr lang="en" u="sng">
                <a:solidFill>
                  <a:schemeClr val="hlink"/>
                </a:solidFill>
                <a:hlinkClick action="ppaction://hlinksldjump" r:id="rId6"/>
              </a:rPr>
              <a:t>Networking</a:t>
            </a:r>
            <a:endParaRPr/>
          </a:p>
          <a:p>
            <a:pPr indent="-311150" lvl="0" marL="457200" rtl="0" algn="l">
              <a:spcBef>
                <a:spcPts val="0"/>
              </a:spcBef>
              <a:spcAft>
                <a:spcPts val="0"/>
              </a:spcAft>
              <a:buSzPts val="1300"/>
              <a:buAutoNum type="arabicPeriod"/>
            </a:pPr>
            <a:r>
              <a:rPr lang="en" u="sng">
                <a:solidFill>
                  <a:schemeClr val="hlink"/>
                </a:solidFill>
                <a:hlinkClick action="ppaction://hlinksldjump" r:id="rId7"/>
              </a:rPr>
              <a:t>Security</a:t>
            </a:r>
            <a:endParaRPr/>
          </a:p>
          <a:p>
            <a:pPr indent="-311150" lvl="0" marL="457200" rtl="0" algn="l">
              <a:spcBef>
                <a:spcPts val="0"/>
              </a:spcBef>
              <a:spcAft>
                <a:spcPts val="0"/>
              </a:spcAft>
              <a:buSzPts val="1300"/>
              <a:buAutoNum type="arabicPeriod"/>
            </a:pPr>
            <a:r>
              <a:rPr lang="en" u="sng">
                <a:solidFill>
                  <a:schemeClr val="hlink"/>
                </a:solidFill>
                <a:hlinkClick action="ppaction://hlinksldjump" r:id="rId8"/>
              </a:rPr>
              <a:t>Updatability</a:t>
            </a:r>
            <a:endParaRPr/>
          </a:p>
          <a:p>
            <a:pPr indent="-311150" lvl="0" marL="457200" rtl="0" algn="l">
              <a:spcBef>
                <a:spcPts val="0"/>
              </a:spcBef>
              <a:spcAft>
                <a:spcPts val="0"/>
              </a:spcAft>
              <a:buSzPts val="1300"/>
              <a:buAutoNum type="arabicPeriod"/>
            </a:pPr>
            <a:r>
              <a:rPr lang="en" u="sng">
                <a:solidFill>
                  <a:schemeClr val="hlink"/>
                </a:solidFill>
                <a:hlinkClick action="ppaction://hlinksldjump" r:id="rId9"/>
              </a:rPr>
              <a:t>Web UI</a:t>
            </a:r>
            <a:endParaRPr/>
          </a:p>
          <a:p>
            <a:pPr indent="-311150" lvl="0" marL="457200" rtl="0" algn="l">
              <a:spcBef>
                <a:spcPts val="0"/>
              </a:spcBef>
              <a:spcAft>
                <a:spcPts val="0"/>
              </a:spcAft>
              <a:buSzPts val="1300"/>
              <a:buAutoNum type="arabicPeriod"/>
            </a:pPr>
            <a:r>
              <a:rPr lang="en" u="sng">
                <a:solidFill>
                  <a:schemeClr val="hlink"/>
                </a:solidFill>
                <a:hlinkClick action="ppaction://hlinksldjump" r:id="rId10"/>
              </a:rPr>
              <a:t>Summary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5" name="Shape 545"/>
        <p:cNvGrpSpPr/>
        <p:nvPr/>
      </p:nvGrpSpPr>
      <p:grpSpPr>
        <a:xfrm>
          <a:off x="0" y="0"/>
          <a:ext cx="0" cy="0"/>
          <a:chOff x="0" y="0"/>
          <a:chExt cx="0" cy="0"/>
        </a:xfrm>
      </p:grpSpPr>
      <p:sp>
        <p:nvSpPr>
          <p:cNvPr id="546" name="Google Shape;54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7" name="Google Shape;54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8" name="Google Shape;548;p42"/>
          <p:cNvPicPr preferRelativeResize="0"/>
          <p:nvPr/>
        </p:nvPicPr>
        <p:blipFill rotWithShape="1">
          <a:blip r:embed="rId3">
            <a:alphaModFix/>
          </a:blip>
          <a:srcRect b="0" l="0" r="428" t="0"/>
          <a:stretch/>
        </p:blipFill>
        <p:spPr>
          <a:xfrm>
            <a:off x="1225300" y="50813"/>
            <a:ext cx="6693399" cy="5041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LcPeriod"/>
            </a:pPr>
            <a:r>
              <a:rPr lang="en"/>
              <a:t>IoT design essentials									IoT Design									</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IoT service on esp32 is programmed in MicroPython, a port of Python</a:t>
            </a:r>
            <a:endParaRPr/>
          </a:p>
          <a:p>
            <a:pPr indent="-311150" lvl="0" marL="457200" rtl="0" algn="l">
              <a:spcBef>
                <a:spcPts val="0"/>
              </a:spcBef>
              <a:spcAft>
                <a:spcPts val="0"/>
              </a:spcAft>
              <a:buSzPts val="1300"/>
              <a:buChar char="➢"/>
            </a:pPr>
            <a:r>
              <a:rPr lang="en"/>
              <a:t>There are GPIO pins on the esp32</a:t>
            </a:r>
            <a:endParaRPr/>
          </a:p>
          <a:p>
            <a:pPr indent="-311150" lvl="1" marL="914400" rtl="0" algn="l">
              <a:spcBef>
                <a:spcPts val="0"/>
              </a:spcBef>
              <a:spcAft>
                <a:spcPts val="0"/>
              </a:spcAft>
              <a:buSzPts val="1300"/>
              <a:buChar char="○"/>
            </a:pPr>
            <a:r>
              <a:rPr lang="en"/>
              <a:t>Binary v</a:t>
            </a:r>
            <a:r>
              <a:rPr lang="en"/>
              <a:t>alue can be read from or driven to a GPIO pin</a:t>
            </a:r>
            <a:endParaRPr/>
          </a:p>
          <a:p>
            <a:pPr indent="-311150" lvl="1" marL="914400" rtl="0" algn="l">
              <a:spcBef>
                <a:spcPts val="0"/>
              </a:spcBef>
              <a:spcAft>
                <a:spcPts val="0"/>
              </a:spcAft>
              <a:buSzPts val="1300"/>
              <a:buChar char="○"/>
            </a:pPr>
            <a:r>
              <a:rPr lang="en"/>
              <a:t>Connect to external hardware sensor and actuator modules</a:t>
            </a:r>
            <a:endParaRPr/>
          </a:p>
          <a:p>
            <a:pPr indent="-311150" lvl="0" marL="457200" rtl="0" algn="l">
              <a:spcBef>
                <a:spcPts val="0"/>
              </a:spcBef>
              <a:spcAft>
                <a:spcPts val="0"/>
              </a:spcAft>
              <a:buSzPts val="1300"/>
              <a:buChar char="➢"/>
            </a:pPr>
            <a:r>
              <a:rPr lang="en"/>
              <a:t>Most sensor and actuator modules have a simple data interface</a:t>
            </a:r>
            <a:endParaRPr/>
          </a:p>
          <a:p>
            <a:pPr indent="-311150" lvl="1" marL="914400" rtl="0" algn="l">
              <a:spcBef>
                <a:spcPts val="0"/>
              </a:spcBef>
              <a:spcAft>
                <a:spcPts val="0"/>
              </a:spcAft>
              <a:buSzPts val="1300"/>
              <a:buChar char="○"/>
            </a:pPr>
            <a:r>
              <a:rPr lang="en"/>
              <a:t>Logic 1 represents the ON state</a:t>
            </a:r>
            <a:endParaRPr/>
          </a:p>
          <a:p>
            <a:pPr indent="-311150" lvl="1" marL="914400" rtl="0" algn="l">
              <a:spcBef>
                <a:spcPts val="0"/>
              </a:spcBef>
              <a:spcAft>
                <a:spcPts val="0"/>
              </a:spcAft>
              <a:buSzPts val="1300"/>
              <a:buChar char="○"/>
            </a:pPr>
            <a:r>
              <a:rPr lang="en"/>
              <a:t>Logic 0 represents the OFF state</a:t>
            </a:r>
            <a:endParaRPr/>
          </a:p>
          <a:p>
            <a:pPr indent="-311150" lvl="0" marL="457200" rtl="0" algn="l">
              <a:spcBef>
                <a:spcPts val="0"/>
              </a:spcBef>
              <a:spcAft>
                <a:spcPts val="0"/>
              </a:spcAft>
              <a:buSzPts val="1300"/>
              <a:buChar char="➢"/>
            </a:pPr>
            <a:r>
              <a:rPr lang="en"/>
              <a:t>Each sensor or actuator module typically requires a power and ground connection</a:t>
            </a:r>
            <a:endParaRPr/>
          </a:p>
          <a:p>
            <a:pPr indent="-311150" lvl="1" marL="914400" rtl="0" algn="l">
              <a:spcBef>
                <a:spcPts val="0"/>
              </a:spcBef>
              <a:spcAft>
                <a:spcPts val="0"/>
              </a:spcAft>
              <a:buSzPts val="1300"/>
              <a:buChar char="○"/>
            </a:pPr>
            <a:r>
              <a:rPr lang="en"/>
              <a:t>Power (high voltage) drives every logic 1 (pull-up network)</a:t>
            </a:r>
            <a:endParaRPr/>
          </a:p>
          <a:p>
            <a:pPr indent="-311150" lvl="1" marL="914400" rtl="0" algn="l">
              <a:spcBef>
                <a:spcPts val="0"/>
              </a:spcBef>
              <a:spcAft>
                <a:spcPts val="0"/>
              </a:spcAft>
              <a:buSzPts val="1300"/>
              <a:buChar char="○"/>
            </a:pPr>
            <a:r>
              <a:rPr lang="en"/>
              <a:t>Ground (low voltage) drives every logic 0 (pull-down network)</a:t>
            </a:r>
            <a:endParaRPr/>
          </a:p>
        </p:txBody>
      </p:sp>
      <p:sp>
        <p:nvSpPr>
          <p:cNvPr id="81" name="Google Shape;81;p16"/>
          <p:cNvSpPr/>
          <p:nvPr/>
        </p:nvSpPr>
        <p:spPr>
          <a:xfrm>
            <a:off x="1410200" y="4520050"/>
            <a:ext cx="527100" cy="24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16"/>
          <p:cNvCxnSpPr/>
          <p:nvPr/>
        </p:nvCxnSpPr>
        <p:spPr>
          <a:xfrm>
            <a:off x="1131950" y="4764850"/>
            <a:ext cx="1083600" cy="0"/>
          </a:xfrm>
          <a:prstGeom prst="straightConnector1">
            <a:avLst/>
          </a:prstGeom>
          <a:noFill/>
          <a:ln cap="flat" cmpd="sng" w="9525">
            <a:solidFill>
              <a:schemeClr val="dk2"/>
            </a:solidFill>
            <a:prstDash val="solid"/>
            <a:round/>
            <a:headEnd len="med" w="med" type="none"/>
            <a:tailEnd len="med" w="med" type="none"/>
          </a:ln>
        </p:spPr>
      </p:cxnSp>
      <p:pic>
        <p:nvPicPr>
          <p:cNvPr id="83" name="Google Shape;83;p16"/>
          <p:cNvPicPr preferRelativeResize="0"/>
          <p:nvPr/>
        </p:nvPicPr>
        <p:blipFill>
          <a:blip r:embed="rId3">
            <a:alphaModFix/>
          </a:blip>
          <a:stretch>
            <a:fillRect/>
          </a:stretch>
        </p:blipFill>
        <p:spPr>
          <a:xfrm rot="10800000">
            <a:off x="983374" y="3581250"/>
            <a:ext cx="1380751" cy="797775"/>
          </a:xfrm>
          <a:prstGeom prst="rect">
            <a:avLst/>
          </a:prstGeom>
          <a:noFill/>
          <a:ln>
            <a:noFill/>
          </a:ln>
        </p:spPr>
      </p:pic>
      <p:pic>
        <p:nvPicPr>
          <p:cNvPr id="84" name="Google Shape;84;p16"/>
          <p:cNvPicPr preferRelativeResize="0"/>
          <p:nvPr/>
        </p:nvPicPr>
        <p:blipFill>
          <a:blip r:embed="rId3">
            <a:alphaModFix/>
          </a:blip>
          <a:stretch>
            <a:fillRect/>
          </a:stretch>
        </p:blipFill>
        <p:spPr>
          <a:xfrm rot="10800000">
            <a:off x="983374" y="3967075"/>
            <a:ext cx="1380751" cy="797775"/>
          </a:xfrm>
          <a:prstGeom prst="rect">
            <a:avLst/>
          </a:prstGeom>
          <a:noFill/>
          <a:ln>
            <a:noFill/>
          </a:ln>
        </p:spPr>
      </p:pic>
      <p:cxnSp>
        <p:nvCxnSpPr>
          <p:cNvPr id="85" name="Google Shape;85;p16"/>
          <p:cNvCxnSpPr/>
          <p:nvPr/>
        </p:nvCxnSpPr>
        <p:spPr>
          <a:xfrm>
            <a:off x="3399325" y="3673850"/>
            <a:ext cx="1143000" cy="319200"/>
          </a:xfrm>
          <a:prstGeom prst="bentConnector3">
            <a:avLst>
              <a:gd fmla="val 50000" name="adj1"/>
            </a:avLst>
          </a:prstGeom>
          <a:noFill/>
          <a:ln cap="flat" cmpd="sng" w="9525">
            <a:solidFill>
              <a:srgbClr val="FF0000"/>
            </a:solidFill>
            <a:prstDash val="solid"/>
            <a:round/>
            <a:headEnd len="med" w="med" type="none"/>
            <a:tailEnd len="med" w="med" type="none"/>
          </a:ln>
        </p:spPr>
      </p:cxnSp>
      <p:cxnSp>
        <p:nvCxnSpPr>
          <p:cNvPr id="86" name="Google Shape;86;p16"/>
          <p:cNvCxnSpPr/>
          <p:nvPr/>
        </p:nvCxnSpPr>
        <p:spPr>
          <a:xfrm flipH="1" rot="10800000">
            <a:off x="3399325" y="4445650"/>
            <a:ext cx="1143000" cy="319200"/>
          </a:xfrm>
          <a:prstGeom prst="bentConnector3">
            <a:avLst>
              <a:gd fmla="val 50000" name="adj1"/>
            </a:avLst>
          </a:prstGeom>
          <a:noFill/>
          <a:ln cap="flat" cmpd="sng" w="9525">
            <a:solidFill>
              <a:schemeClr val="accent1"/>
            </a:solidFill>
            <a:prstDash val="solid"/>
            <a:round/>
            <a:headEnd len="med" w="med" type="none"/>
            <a:tailEnd len="med" w="med" type="none"/>
          </a:ln>
        </p:spPr>
      </p:cxnSp>
      <p:cxnSp>
        <p:nvCxnSpPr>
          <p:cNvPr id="87" name="Google Shape;87;p16"/>
          <p:cNvCxnSpPr/>
          <p:nvPr/>
        </p:nvCxnSpPr>
        <p:spPr>
          <a:xfrm>
            <a:off x="4542325" y="3822275"/>
            <a:ext cx="15000" cy="771900"/>
          </a:xfrm>
          <a:prstGeom prst="straightConnector1">
            <a:avLst/>
          </a:prstGeom>
          <a:noFill/>
          <a:ln cap="flat" cmpd="sng" w="9525">
            <a:solidFill>
              <a:schemeClr val="accent1"/>
            </a:solidFill>
            <a:prstDash val="solid"/>
            <a:round/>
            <a:headEnd len="med" w="med" type="none"/>
            <a:tailEnd len="med" w="med" type="none"/>
          </a:ln>
        </p:spPr>
      </p:cxnSp>
      <p:cxnSp>
        <p:nvCxnSpPr>
          <p:cNvPr id="88" name="Google Shape;88;p16"/>
          <p:cNvCxnSpPr/>
          <p:nvPr/>
        </p:nvCxnSpPr>
        <p:spPr>
          <a:xfrm flipH="1" rot="10800000">
            <a:off x="4557150" y="4178450"/>
            <a:ext cx="682800" cy="7500"/>
          </a:xfrm>
          <a:prstGeom prst="straightConnector1">
            <a:avLst/>
          </a:prstGeom>
          <a:noFill/>
          <a:ln cap="flat" cmpd="sng" w="9525">
            <a:solidFill>
              <a:schemeClr val="accent1"/>
            </a:solidFill>
            <a:prstDash val="solid"/>
            <a:round/>
            <a:headEnd len="med" w="med" type="none"/>
            <a:tailEnd len="med" w="med" type="none"/>
          </a:ln>
        </p:spPr>
      </p:cxnSp>
      <p:sp>
        <p:nvSpPr>
          <p:cNvPr id="89" name="Google Shape;89;p16"/>
          <p:cNvSpPr txBox="1"/>
          <p:nvPr/>
        </p:nvSpPr>
        <p:spPr>
          <a:xfrm>
            <a:off x="5239950" y="3974925"/>
            <a:ext cx="682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OUT</a:t>
            </a:r>
            <a:endParaRPr sz="1300">
              <a:latin typeface="Times New Roman"/>
              <a:ea typeface="Times New Roman"/>
              <a:cs typeface="Times New Roman"/>
              <a:sym typeface="Times New Roman"/>
            </a:endParaRPr>
          </a:p>
        </p:txBody>
      </p:sp>
      <p:cxnSp>
        <p:nvCxnSpPr>
          <p:cNvPr id="90" name="Google Shape;90;p16"/>
          <p:cNvCxnSpPr/>
          <p:nvPr/>
        </p:nvCxnSpPr>
        <p:spPr>
          <a:xfrm flipH="1" rot="10800000">
            <a:off x="5715000" y="4163625"/>
            <a:ext cx="653100" cy="7500"/>
          </a:xfrm>
          <a:prstGeom prst="straightConnector1">
            <a:avLst/>
          </a:prstGeom>
          <a:noFill/>
          <a:ln cap="flat" cmpd="sng" w="9525">
            <a:solidFill>
              <a:schemeClr val="accent1"/>
            </a:solidFill>
            <a:prstDash val="solid"/>
            <a:round/>
            <a:headEnd len="med" w="med" type="none"/>
            <a:tailEnd len="med" w="med" type="none"/>
          </a:ln>
        </p:spPr>
      </p:cxnSp>
      <p:pic>
        <p:nvPicPr>
          <p:cNvPr id="91" name="Google Shape;91;p16"/>
          <p:cNvPicPr preferRelativeResize="0"/>
          <p:nvPr/>
        </p:nvPicPr>
        <p:blipFill>
          <a:blip r:embed="rId4">
            <a:alphaModFix/>
          </a:blip>
          <a:stretch>
            <a:fillRect/>
          </a:stretch>
        </p:blipFill>
        <p:spPr>
          <a:xfrm flipH="1">
            <a:off x="6444430" y="3881025"/>
            <a:ext cx="918770" cy="572700"/>
          </a:xfrm>
          <a:prstGeom prst="rect">
            <a:avLst/>
          </a:prstGeom>
          <a:noFill/>
          <a:ln>
            <a:noFill/>
          </a:ln>
        </p:spPr>
      </p:pic>
      <p:cxnSp>
        <p:nvCxnSpPr>
          <p:cNvPr id="92" name="Google Shape;92;p16"/>
          <p:cNvCxnSpPr/>
          <p:nvPr/>
        </p:nvCxnSpPr>
        <p:spPr>
          <a:xfrm flipH="1" rot="10800000">
            <a:off x="7403775" y="4163625"/>
            <a:ext cx="653100" cy="7500"/>
          </a:xfrm>
          <a:prstGeom prst="straightConnector1">
            <a:avLst/>
          </a:prstGeom>
          <a:noFill/>
          <a:ln cap="flat" cmpd="sng" w="9525">
            <a:solidFill>
              <a:schemeClr val="dk2"/>
            </a:solidFill>
            <a:prstDash val="solid"/>
            <a:round/>
            <a:headEnd len="med" w="med" type="none"/>
            <a:tailEnd len="med" w="med" type="none"/>
          </a:ln>
        </p:spPr>
      </p:cxnSp>
      <p:pic>
        <p:nvPicPr>
          <p:cNvPr id="93" name="Google Shape;93;p16"/>
          <p:cNvPicPr preferRelativeResize="0"/>
          <p:nvPr/>
        </p:nvPicPr>
        <p:blipFill>
          <a:blip r:embed="rId5">
            <a:alphaModFix/>
          </a:blip>
          <a:stretch>
            <a:fillRect/>
          </a:stretch>
        </p:blipFill>
        <p:spPr>
          <a:xfrm>
            <a:off x="8180373" y="3821381"/>
            <a:ext cx="682800" cy="691976"/>
          </a:xfrm>
          <a:prstGeom prst="rect">
            <a:avLst/>
          </a:prstGeom>
          <a:noFill/>
          <a:ln>
            <a:noFill/>
          </a:ln>
        </p:spPr>
      </p:pic>
      <p:sp>
        <p:nvSpPr>
          <p:cNvPr id="94" name="Google Shape;94;p16"/>
          <p:cNvSpPr txBox="1"/>
          <p:nvPr/>
        </p:nvSpPr>
        <p:spPr>
          <a:xfrm>
            <a:off x="8276100" y="3918850"/>
            <a:ext cx="489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p:txBody>
      </p:sp>
      <p:sp>
        <p:nvSpPr>
          <p:cNvPr id="95" name="Google Shape;95;p16"/>
          <p:cNvSpPr/>
          <p:nvPr/>
        </p:nvSpPr>
        <p:spPr>
          <a:xfrm>
            <a:off x="3230425" y="3581250"/>
            <a:ext cx="168900" cy="16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96" name="Google Shape;96;p16"/>
          <p:cNvSpPr/>
          <p:nvPr/>
        </p:nvSpPr>
        <p:spPr>
          <a:xfrm>
            <a:off x="3230425" y="4703625"/>
            <a:ext cx="168900" cy="1689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97" name="Google Shape;97;p16"/>
          <p:cNvCxnSpPr/>
          <p:nvPr/>
        </p:nvCxnSpPr>
        <p:spPr>
          <a:xfrm>
            <a:off x="4542325" y="3822275"/>
            <a:ext cx="15000" cy="771900"/>
          </a:xfrm>
          <a:prstGeom prst="straightConnector1">
            <a:avLst/>
          </a:prstGeom>
          <a:noFill/>
          <a:ln cap="flat" cmpd="sng" w="9525">
            <a:solidFill>
              <a:srgbClr val="FF0000"/>
            </a:solidFill>
            <a:prstDash val="solid"/>
            <a:round/>
            <a:headEnd len="med" w="med" type="none"/>
            <a:tailEnd len="med" w="med" type="none"/>
          </a:ln>
        </p:spPr>
      </p:cxnSp>
      <p:sp>
        <p:nvSpPr>
          <p:cNvPr id="98" name="Google Shape;98;p16"/>
          <p:cNvSpPr txBox="1"/>
          <p:nvPr/>
        </p:nvSpPr>
        <p:spPr>
          <a:xfrm>
            <a:off x="8276100" y="3918838"/>
            <a:ext cx="489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cxnSp>
        <p:nvCxnSpPr>
          <p:cNvPr id="99" name="Google Shape;99;p16"/>
          <p:cNvCxnSpPr/>
          <p:nvPr/>
        </p:nvCxnSpPr>
        <p:spPr>
          <a:xfrm flipH="1" rot="10800000">
            <a:off x="4557150" y="4178450"/>
            <a:ext cx="682800" cy="7500"/>
          </a:xfrm>
          <a:prstGeom prst="straightConnector1">
            <a:avLst/>
          </a:prstGeom>
          <a:noFill/>
          <a:ln cap="flat" cmpd="sng" w="9525">
            <a:solidFill>
              <a:srgbClr val="FF0000"/>
            </a:solidFill>
            <a:prstDash val="solid"/>
            <a:round/>
            <a:headEnd len="med" w="med" type="none"/>
            <a:tailEnd len="med" w="med" type="none"/>
          </a:ln>
        </p:spPr>
      </p:cxnSp>
      <p:cxnSp>
        <p:nvCxnSpPr>
          <p:cNvPr id="100" name="Google Shape;100;p16"/>
          <p:cNvCxnSpPr/>
          <p:nvPr/>
        </p:nvCxnSpPr>
        <p:spPr>
          <a:xfrm flipH="1" rot="10800000">
            <a:off x="5721050" y="4163625"/>
            <a:ext cx="682800" cy="75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0" st="0"/>
                                            </p:txEl>
                                          </p:spTgt>
                                        </p:tgtEl>
                                        <p:attrNameLst>
                                          <p:attrName>style.visibility</p:attrName>
                                        </p:attrNameLst>
                                      </p:cBhvr>
                                      <p:to>
                                        <p:strVal val="visible"/>
                                      </p:to>
                                    </p:set>
                                    <p:animEffect filter="fade" transition="in">
                                      <p:cBhvr>
                                        <p:cTn dur="1000"/>
                                        <p:tgtEl>
                                          <p:spTgt spid="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1" st="1"/>
                                            </p:txEl>
                                          </p:spTgt>
                                        </p:tgtEl>
                                        <p:attrNameLst>
                                          <p:attrName>style.visibility</p:attrName>
                                        </p:attrNameLst>
                                      </p:cBhvr>
                                      <p:to>
                                        <p:strVal val="visible"/>
                                      </p:to>
                                    </p:set>
                                    <p:animEffect filter="fade" transition="in">
                                      <p:cBhvr>
                                        <p:cTn dur="1000"/>
                                        <p:tgtEl>
                                          <p:spTgt spid="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2" st="2"/>
                                            </p:txEl>
                                          </p:spTgt>
                                        </p:tgtEl>
                                        <p:attrNameLst>
                                          <p:attrName>style.visibility</p:attrName>
                                        </p:attrNameLst>
                                      </p:cBhvr>
                                      <p:to>
                                        <p:strVal val="visible"/>
                                      </p:to>
                                    </p:set>
                                    <p:animEffect filter="fade" transition="in">
                                      <p:cBhvr>
                                        <p:cTn dur="1000"/>
                                        <p:tgtEl>
                                          <p:spTgt spid="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3" st="3"/>
                                            </p:txEl>
                                          </p:spTgt>
                                        </p:tgtEl>
                                        <p:attrNameLst>
                                          <p:attrName>style.visibility</p:attrName>
                                        </p:attrNameLst>
                                      </p:cBhvr>
                                      <p:to>
                                        <p:strVal val="visible"/>
                                      </p:to>
                                    </p:set>
                                    <p:animEffect filter="fade" transition="in">
                                      <p:cBhvr>
                                        <p:cTn dur="1000"/>
                                        <p:tgtEl>
                                          <p:spTgt spid="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4" st="4"/>
                                            </p:txEl>
                                          </p:spTgt>
                                        </p:tgtEl>
                                        <p:attrNameLst>
                                          <p:attrName>style.visibility</p:attrName>
                                        </p:attrNameLst>
                                      </p:cBhvr>
                                      <p:to>
                                        <p:strVal val="visible"/>
                                      </p:to>
                                    </p:set>
                                    <p:animEffect filter="fade" transition="in">
                                      <p:cBhvr>
                                        <p:cTn dur="1000"/>
                                        <p:tgtEl>
                                          <p:spTgt spid="8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5" st="5"/>
                                            </p:txEl>
                                          </p:spTgt>
                                        </p:tgtEl>
                                        <p:attrNameLst>
                                          <p:attrName>style.visibility</p:attrName>
                                        </p:attrNameLst>
                                      </p:cBhvr>
                                      <p:to>
                                        <p:strVal val="visible"/>
                                      </p:to>
                                    </p:set>
                                    <p:animEffect filter="fade" transition="in">
                                      <p:cBhvr>
                                        <p:cTn dur="1000"/>
                                        <p:tgtEl>
                                          <p:spTgt spid="8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6" st="6"/>
                                            </p:txEl>
                                          </p:spTgt>
                                        </p:tgtEl>
                                        <p:attrNameLst>
                                          <p:attrName>style.visibility</p:attrName>
                                        </p:attrNameLst>
                                      </p:cBhvr>
                                      <p:to>
                                        <p:strVal val="visible"/>
                                      </p:to>
                                    </p:set>
                                    <p:animEffect filter="fade" transition="in">
                                      <p:cBhvr>
                                        <p:cTn dur="1000"/>
                                        <p:tgtEl>
                                          <p:spTgt spid="8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7" st="7"/>
                                            </p:txEl>
                                          </p:spTgt>
                                        </p:tgtEl>
                                        <p:attrNameLst>
                                          <p:attrName>style.visibility</p:attrName>
                                        </p:attrNameLst>
                                      </p:cBhvr>
                                      <p:to>
                                        <p:strVal val="visible"/>
                                      </p:to>
                                    </p:set>
                                    <p:animEffect filter="fade" transition="in">
                                      <p:cBhvr>
                                        <p:cTn dur="1000"/>
                                        <p:tgtEl>
                                          <p:spTgt spid="8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8" st="8"/>
                                            </p:txEl>
                                          </p:spTgt>
                                        </p:tgtEl>
                                        <p:attrNameLst>
                                          <p:attrName>style.visibility</p:attrName>
                                        </p:attrNameLst>
                                      </p:cBhvr>
                                      <p:to>
                                        <p:strVal val="visible"/>
                                      </p:to>
                                    </p:set>
                                    <p:animEffect filter="fade" transition="in">
                                      <p:cBhvr>
                                        <p:cTn dur="1000"/>
                                        <p:tgtEl>
                                          <p:spTgt spid="8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9" st="9"/>
                                            </p:txEl>
                                          </p:spTgt>
                                        </p:tgtEl>
                                        <p:attrNameLst>
                                          <p:attrName>style.visibility</p:attrName>
                                        </p:attrNameLst>
                                      </p:cBhvr>
                                      <p:to>
                                        <p:strVal val="visible"/>
                                      </p:to>
                                    </p:set>
                                    <p:animEffect filter="fade" transition="in">
                                      <p:cBhvr>
                                        <p:cTn dur="1000"/>
                                        <p:tgtEl>
                                          <p:spTgt spid="8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par>
                                <p:cTn fill="hold" nodeType="with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par>
                                <p:cTn fill="hold" nodeType="with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par>
                                <p:cTn fill="hold" nodeType="with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3"/>
                                        </p:tgtEl>
                                      </p:cBhvr>
                                    </p:animEffect>
                                    <p:set>
                                      <p:cBhvr>
                                        <p:cTn dur="1" fill="hold">
                                          <p:stCondLst>
                                            <p:cond delay="1000"/>
                                          </p:stCondLst>
                                        </p:cTn>
                                        <p:tgtEl>
                                          <p:spTgt spid="8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xit" presetID="10" presetSubtype="0">
                                  <p:stCondLst>
                                    <p:cond delay="0"/>
                                  </p:stCondLst>
                                  <p:childTnLst>
                                    <p:animEffect filter="fade" transition="out">
                                      <p:cBhvr>
                                        <p:cTn dur="1000"/>
                                        <p:tgtEl>
                                          <p:spTgt spid="94"/>
                                        </p:tgtEl>
                                      </p:cBhvr>
                                    </p:animEffect>
                                    <p:set>
                                      <p:cBhvr>
                                        <p:cTn dur="1" fill="hold">
                                          <p:stCondLst>
                                            <p:cond delay="1000"/>
                                          </p:stCondLst>
                                        </p:cTn>
                                        <p:tgtEl>
                                          <p:spTgt spid="9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lnSpc>
                <a:spcPct val="115000"/>
              </a:lnSpc>
              <a:spcBef>
                <a:spcPts val="0"/>
              </a:spcBef>
              <a:spcAft>
                <a:spcPts val="0"/>
              </a:spcAft>
              <a:buSzPct val="100000"/>
              <a:buAutoNum type="romanLcPeriod" startAt="2"/>
            </a:pPr>
            <a:r>
              <a:rPr lang="en"/>
              <a:t>Top module											IoT Design</a:t>
            </a:r>
            <a:endParaRPr/>
          </a:p>
        </p:txBody>
      </p:sp>
      <p:sp>
        <p:nvSpPr>
          <p:cNvPr id="106" name="Google Shape;106;p17"/>
          <p:cNvSpPr txBox="1"/>
          <p:nvPr>
            <p:ph idx="1" type="body"/>
          </p:nvPr>
        </p:nvSpPr>
        <p:spPr>
          <a:xfrm>
            <a:off x="311700" y="1152475"/>
            <a:ext cx="8520600" cy="27438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lang="en"/>
              <a:t>One top module that initializes many submodules</a:t>
            </a:r>
            <a:endParaRPr/>
          </a:p>
          <a:p>
            <a:pPr indent="-304958" lvl="0" marL="457200" rtl="0" algn="l">
              <a:spcBef>
                <a:spcPts val="0"/>
              </a:spcBef>
              <a:spcAft>
                <a:spcPts val="0"/>
              </a:spcAft>
              <a:buSzPct val="100000"/>
              <a:buChar char="➢"/>
            </a:pPr>
            <a:r>
              <a:rPr lang="en"/>
              <a:t>Every module has 3 methods</a:t>
            </a:r>
            <a:endParaRPr/>
          </a:p>
          <a:p>
            <a:pPr indent="-304958" lvl="1" marL="914400" rtl="0" algn="l">
              <a:spcBef>
                <a:spcPts val="0"/>
              </a:spcBef>
              <a:spcAft>
                <a:spcPts val="0"/>
              </a:spcAft>
              <a:buSzPct val="100000"/>
              <a:buChar char="○"/>
            </a:pPr>
            <a:r>
              <a:rPr i="1" lang="en"/>
              <a:t>start</a:t>
            </a:r>
            <a:endParaRPr i="1"/>
          </a:p>
          <a:p>
            <a:pPr indent="-304958" lvl="1" marL="914400" rtl="0" algn="l">
              <a:spcBef>
                <a:spcPts val="0"/>
              </a:spcBef>
              <a:spcAft>
                <a:spcPts val="0"/>
              </a:spcAft>
              <a:buSzPct val="100000"/>
              <a:buChar char="○"/>
            </a:pPr>
            <a:r>
              <a:rPr i="1" lang="en"/>
              <a:t>stop</a:t>
            </a:r>
            <a:endParaRPr i="1"/>
          </a:p>
          <a:p>
            <a:pPr indent="-304958" lvl="1" marL="914400" rtl="0" algn="l">
              <a:spcBef>
                <a:spcPts val="0"/>
              </a:spcBef>
              <a:spcAft>
                <a:spcPts val="0"/>
              </a:spcAft>
              <a:buSzPct val="100000"/>
              <a:buChar char="○"/>
            </a:pPr>
            <a:r>
              <a:rPr i="1" lang="en"/>
              <a:t>routine</a:t>
            </a:r>
            <a:endParaRPr i="1"/>
          </a:p>
          <a:p>
            <a:pPr indent="-304958" lvl="0" marL="457200" rtl="0" algn="l">
              <a:spcBef>
                <a:spcPts val="0"/>
              </a:spcBef>
              <a:spcAft>
                <a:spcPts val="0"/>
              </a:spcAft>
              <a:buSzPct val="100000"/>
              <a:buChar char="➢"/>
            </a:pPr>
            <a:r>
              <a:rPr lang="en"/>
              <a:t>Every module operates at a specific clock</a:t>
            </a:r>
            <a:endParaRPr/>
          </a:p>
          <a:p>
            <a:pPr indent="-304958" lvl="1" marL="914400" rtl="0" algn="l">
              <a:spcBef>
                <a:spcPts val="0"/>
              </a:spcBef>
              <a:spcAft>
                <a:spcPts val="0"/>
              </a:spcAft>
              <a:buSzPct val="100000"/>
              <a:buChar char="○"/>
            </a:pPr>
            <a:r>
              <a:rPr lang="en"/>
              <a:t>The </a:t>
            </a:r>
            <a:r>
              <a:rPr i="1" lang="en"/>
              <a:t>routine</a:t>
            </a:r>
            <a:r>
              <a:rPr lang="en"/>
              <a:t> method is called at every clock cycle</a:t>
            </a:r>
            <a:endParaRPr/>
          </a:p>
          <a:p>
            <a:pPr indent="-304958" lvl="0" marL="457200" rtl="0" algn="l">
              <a:spcBef>
                <a:spcPts val="0"/>
              </a:spcBef>
              <a:spcAft>
                <a:spcPts val="0"/>
              </a:spcAft>
              <a:buSzPct val="100000"/>
              <a:buChar char="➢"/>
            </a:pPr>
            <a:r>
              <a:rPr lang="en"/>
              <a:t>Scheduled callback is through the timer class API</a:t>
            </a:r>
            <a:endParaRPr/>
          </a:p>
          <a:p>
            <a:pPr indent="-304958" lvl="1" marL="914400" rtl="0" algn="l">
              <a:spcBef>
                <a:spcPts val="0"/>
              </a:spcBef>
              <a:spcAft>
                <a:spcPts val="0"/>
              </a:spcAft>
              <a:buSzPct val="100000"/>
              <a:buChar char="○"/>
            </a:pPr>
            <a:r>
              <a:rPr lang="en"/>
              <a:t>2 modes</a:t>
            </a:r>
            <a:endParaRPr/>
          </a:p>
          <a:p>
            <a:pPr indent="-304958" lvl="2" marL="1371600" rtl="0" algn="l">
              <a:spcBef>
                <a:spcPts val="0"/>
              </a:spcBef>
              <a:spcAft>
                <a:spcPts val="0"/>
              </a:spcAft>
              <a:buSzPct val="100000"/>
              <a:buAutoNum type="arabicPeriod"/>
            </a:pPr>
            <a:r>
              <a:rPr i="1" lang="en"/>
              <a:t>ONE_SHOT</a:t>
            </a:r>
            <a:endParaRPr i="1"/>
          </a:p>
          <a:p>
            <a:pPr indent="-304958" lvl="2" marL="1371600" rtl="0" algn="l">
              <a:spcBef>
                <a:spcPts val="0"/>
              </a:spcBef>
              <a:spcAft>
                <a:spcPts val="0"/>
              </a:spcAft>
              <a:buSzPct val="100000"/>
              <a:buAutoNum type="arabicPeriod"/>
            </a:pPr>
            <a:r>
              <a:rPr i="1" lang="en"/>
              <a:t>PERIODIC</a:t>
            </a:r>
            <a:endParaRPr i="1"/>
          </a:p>
          <a:p>
            <a:pPr indent="-304958" lvl="1" marL="914400" rtl="0" algn="l">
              <a:spcBef>
                <a:spcPts val="0"/>
              </a:spcBef>
              <a:spcAft>
                <a:spcPts val="0"/>
              </a:spcAft>
              <a:buSzPct val="100000"/>
              <a:buChar char="○"/>
            </a:pPr>
            <a:r>
              <a:rPr i="1" lang="en"/>
              <a:t>init</a:t>
            </a:r>
            <a:endParaRPr i="1"/>
          </a:p>
          <a:p>
            <a:pPr indent="-304958" lvl="1" marL="914400" rtl="0" algn="l">
              <a:spcBef>
                <a:spcPts val="0"/>
              </a:spcBef>
              <a:spcAft>
                <a:spcPts val="0"/>
              </a:spcAft>
              <a:buSzPct val="100000"/>
              <a:buChar char="○"/>
            </a:pPr>
            <a:r>
              <a:rPr i="1" lang="en"/>
              <a:t>deinit</a:t>
            </a:r>
            <a:endParaRPr i="1"/>
          </a:p>
          <a:p>
            <a:pPr indent="-304958" lvl="0" marL="457200" rtl="0" algn="l">
              <a:spcBef>
                <a:spcPts val="0"/>
              </a:spcBef>
              <a:spcAft>
                <a:spcPts val="0"/>
              </a:spcAft>
              <a:buSzPct val="100000"/>
              <a:buChar char="➢"/>
            </a:pPr>
            <a:r>
              <a:rPr lang="en"/>
              <a:t>There is a master clock where all other clocks are derived from</a:t>
            </a:r>
            <a:endParaRPr/>
          </a:p>
        </p:txBody>
      </p:sp>
      <p:pic>
        <p:nvPicPr>
          <p:cNvPr id="107" name="Google Shape;107;p17"/>
          <p:cNvPicPr preferRelativeResize="0"/>
          <p:nvPr/>
        </p:nvPicPr>
        <p:blipFill>
          <a:blip r:embed="rId3">
            <a:alphaModFix/>
          </a:blip>
          <a:stretch>
            <a:fillRect/>
          </a:stretch>
        </p:blipFill>
        <p:spPr>
          <a:xfrm>
            <a:off x="4709800" y="1055875"/>
            <a:ext cx="4122500" cy="680475"/>
          </a:xfrm>
          <a:prstGeom prst="rect">
            <a:avLst/>
          </a:prstGeom>
          <a:noFill/>
          <a:ln>
            <a:noFill/>
          </a:ln>
        </p:spPr>
      </p:pic>
      <p:sp>
        <p:nvSpPr>
          <p:cNvPr id="108" name="Google Shape;108;p17"/>
          <p:cNvSpPr txBox="1"/>
          <p:nvPr/>
        </p:nvSpPr>
        <p:spPr>
          <a:xfrm>
            <a:off x="5819275" y="1774500"/>
            <a:ext cx="2493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The IoT service module hierarchy</a:t>
            </a:r>
            <a:endParaRPr sz="1200">
              <a:latin typeface="Times New Roman"/>
              <a:ea typeface="Times New Roman"/>
              <a:cs typeface="Times New Roman"/>
              <a:sym typeface="Times New Roman"/>
            </a:endParaRPr>
          </a:p>
        </p:txBody>
      </p:sp>
      <p:sp>
        <p:nvSpPr>
          <p:cNvPr id="109" name="Google Shape;109;p17"/>
          <p:cNvSpPr txBox="1"/>
          <p:nvPr>
            <p:ph idx="1" type="body"/>
          </p:nvPr>
        </p:nvSpPr>
        <p:spPr>
          <a:xfrm>
            <a:off x="311700" y="3833200"/>
            <a:ext cx="3955800" cy="851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Each clock period is a prime number</a:t>
            </a:r>
            <a:endParaRPr sz="1200"/>
          </a:p>
          <a:p>
            <a:pPr indent="-304800" lvl="0" marL="457200" rtl="0" algn="l">
              <a:spcBef>
                <a:spcPts val="0"/>
              </a:spcBef>
              <a:spcAft>
                <a:spcPts val="0"/>
              </a:spcAft>
              <a:buSzPts val="1200"/>
              <a:buChar char="➢"/>
            </a:pPr>
            <a:r>
              <a:rPr lang="en" sz="1200"/>
              <a:t>Motion module does not have a clock</a:t>
            </a:r>
            <a:endParaRPr sz="1200"/>
          </a:p>
          <a:p>
            <a:pPr indent="-304800" lvl="1" marL="914400" rtl="0" algn="l">
              <a:spcBef>
                <a:spcPts val="0"/>
              </a:spcBef>
              <a:spcAft>
                <a:spcPts val="0"/>
              </a:spcAft>
              <a:buSzPts val="1200"/>
              <a:buChar char="○"/>
            </a:pPr>
            <a:r>
              <a:rPr lang="en" sz="1200"/>
              <a:t>Operate on GPIO edge-triggered interrupt</a:t>
            </a:r>
            <a:endParaRPr sz="1200"/>
          </a:p>
        </p:txBody>
      </p:sp>
      <p:graphicFrame>
        <p:nvGraphicFramePr>
          <p:cNvPr id="110" name="Google Shape;110;p17"/>
          <p:cNvGraphicFramePr/>
          <p:nvPr/>
        </p:nvGraphicFramePr>
        <p:xfrm>
          <a:off x="5656500" y="2181232"/>
          <a:ext cx="3000000" cy="3000000"/>
        </p:xfrm>
        <a:graphic>
          <a:graphicData uri="http://schemas.openxmlformats.org/drawingml/2006/table">
            <a:tbl>
              <a:tblPr>
                <a:noFill/>
                <a:tableStyleId>{910397A4-E8EF-4431-BB93-92A846F753DC}</a:tableStyleId>
              </a:tblPr>
              <a:tblGrid>
                <a:gridCol w="1114550"/>
                <a:gridCol w="1114550"/>
              </a:tblGrid>
              <a:tr h="238800">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Master clock</a:t>
                      </a:r>
                      <a:endParaRPr sz="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20</a:t>
                      </a:r>
                      <a:endParaRPr sz="800">
                        <a:latin typeface="Times New Roman"/>
                        <a:ea typeface="Times New Roman"/>
                        <a:cs typeface="Times New Roman"/>
                        <a:sym typeface="Times New Roman"/>
                      </a:endParaRPr>
                    </a:p>
                  </a:txBody>
                  <a:tcPr marT="91425" marB="91425" marR="91425" marL="91425"/>
                </a:tc>
              </a:tr>
              <a:tr h="238800">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Temperature</a:t>
                      </a:r>
                      <a:endParaRPr sz="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2020</a:t>
                      </a:r>
                      <a:endParaRPr sz="800">
                        <a:latin typeface="Times New Roman"/>
                        <a:ea typeface="Times New Roman"/>
                        <a:cs typeface="Times New Roman"/>
                        <a:sym typeface="Times New Roman"/>
                      </a:endParaRPr>
                    </a:p>
                  </a:txBody>
                  <a:tcPr marT="91425" marB="91425" marR="91425" marL="91425"/>
                </a:tc>
              </a:tr>
              <a:tr h="238800">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Lighting</a:t>
                      </a:r>
                      <a:endParaRPr sz="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380</a:t>
                      </a:r>
                      <a:endParaRPr sz="800">
                        <a:latin typeface="Times New Roman"/>
                        <a:ea typeface="Times New Roman"/>
                        <a:cs typeface="Times New Roman"/>
                        <a:sym typeface="Times New Roman"/>
                      </a:endParaRPr>
                    </a:p>
                  </a:txBody>
                  <a:tcPr marT="91425" marB="91425" marR="91425" marL="91425"/>
                </a:tc>
              </a:tr>
              <a:tr h="238800">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Motion</a:t>
                      </a:r>
                      <a:endParaRPr sz="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N/A</a:t>
                      </a:r>
                      <a:endParaRPr sz="800">
                        <a:latin typeface="Times New Roman"/>
                        <a:ea typeface="Times New Roman"/>
                        <a:cs typeface="Times New Roman"/>
                        <a:sym typeface="Times New Roman"/>
                      </a:endParaRPr>
                    </a:p>
                  </a:txBody>
                  <a:tcPr marT="91425" marB="91425" marR="91425" marL="91425"/>
                </a:tc>
              </a:tr>
              <a:tr h="238800">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Wind</a:t>
                      </a:r>
                      <a:endParaRPr sz="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20</a:t>
                      </a:r>
                      <a:endParaRPr sz="800">
                        <a:latin typeface="Times New Roman"/>
                        <a:ea typeface="Times New Roman"/>
                        <a:cs typeface="Times New Roman"/>
                        <a:sym typeface="Times New Roman"/>
                      </a:endParaRPr>
                    </a:p>
                  </a:txBody>
                  <a:tcPr marT="91425" marB="91425" marR="91425" marL="91425"/>
                </a:tc>
              </a:tr>
              <a:tr h="238800">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Fan</a:t>
                      </a:r>
                      <a:endParaRPr sz="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580</a:t>
                      </a:r>
                      <a:endParaRPr sz="800">
                        <a:latin typeface="Times New Roman"/>
                        <a:ea typeface="Times New Roman"/>
                        <a:cs typeface="Times New Roman"/>
                        <a:sym typeface="Times New Roman"/>
                      </a:endParaRPr>
                    </a:p>
                  </a:txBody>
                  <a:tcPr marT="91425" marB="91425" marR="91425" marL="91425"/>
                </a:tc>
              </a:tr>
              <a:tr h="238800">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AC</a:t>
                      </a:r>
                      <a:endParaRPr sz="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620</a:t>
                      </a:r>
                      <a:endParaRPr sz="800">
                        <a:latin typeface="Times New Roman"/>
                        <a:ea typeface="Times New Roman"/>
                        <a:cs typeface="Times New Roman"/>
                        <a:sym typeface="Times New Roman"/>
                      </a:endParaRPr>
                    </a:p>
                  </a:txBody>
                  <a:tcPr marT="91425" marB="91425" marR="91425" marL="91425"/>
                </a:tc>
              </a:tr>
              <a:tr h="238800">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MQTT</a:t>
                      </a:r>
                      <a:endParaRPr sz="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460</a:t>
                      </a:r>
                      <a:endParaRPr sz="800">
                        <a:latin typeface="Times New Roman"/>
                        <a:ea typeface="Times New Roman"/>
                        <a:cs typeface="Times New Roman"/>
                        <a:sym typeface="Times New Roman"/>
                      </a:endParaRPr>
                    </a:p>
                  </a:txBody>
                  <a:tcPr marT="91425" marB="91425" marR="91425" marL="91425"/>
                </a:tc>
              </a:tr>
            </a:tbl>
          </a:graphicData>
        </a:graphic>
      </p:graphicFrame>
      <p:sp>
        <p:nvSpPr>
          <p:cNvPr id="111" name="Google Shape;111;p17"/>
          <p:cNvSpPr txBox="1"/>
          <p:nvPr/>
        </p:nvSpPr>
        <p:spPr>
          <a:xfrm>
            <a:off x="4811600" y="4641225"/>
            <a:ext cx="3918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The clock period of each module in unit of microsecond</a:t>
            </a:r>
            <a:endParaRPr sz="1200">
              <a:latin typeface="Times New Roman"/>
              <a:ea typeface="Times New Roman"/>
              <a:cs typeface="Times New Roman"/>
              <a:sym typeface="Times New Roman"/>
            </a:endParaRPr>
          </a:p>
        </p:txBody>
      </p:sp>
      <p:sp>
        <p:nvSpPr>
          <p:cNvPr id="112" name="Google Shape;11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MQTT module handles sending sensor data and receiving commands</a:t>
            </a:r>
            <a:endParaRPr/>
          </a:p>
          <a:p>
            <a:pPr indent="-311150" lvl="0" marL="457200" rtl="0" algn="l">
              <a:spcBef>
                <a:spcPts val="0"/>
              </a:spcBef>
              <a:spcAft>
                <a:spcPts val="0"/>
              </a:spcAft>
              <a:buSzPts val="1300"/>
              <a:buChar char="➢"/>
            </a:pPr>
            <a:r>
              <a:rPr lang="en"/>
              <a:t>Upstream is the data interface between the MQTT module and another module</a:t>
            </a:r>
            <a:endParaRPr/>
          </a:p>
          <a:p>
            <a:pPr indent="-311150" lvl="0" marL="457200" rtl="0" algn="l">
              <a:spcBef>
                <a:spcPts val="0"/>
              </a:spcBef>
              <a:spcAft>
                <a:spcPts val="0"/>
              </a:spcAft>
              <a:buSzPts val="1300"/>
              <a:buChar char="➢"/>
            </a:pPr>
            <a:r>
              <a:rPr lang="en"/>
              <a:t>Downstream is the data interface between a module and a hardware sensor/actuator </a:t>
            </a:r>
            <a:endParaRPr/>
          </a:p>
        </p:txBody>
      </p:sp>
      <p:sp>
        <p:nvSpPr>
          <p:cNvPr id="113" name="Google Shape;113;p17"/>
          <p:cNvSpPr/>
          <p:nvPr/>
        </p:nvSpPr>
        <p:spPr>
          <a:xfrm>
            <a:off x="3599725" y="2887375"/>
            <a:ext cx="1068900" cy="1068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Typical module</a:t>
            </a:r>
            <a:endParaRPr sz="1300">
              <a:latin typeface="Times New Roman"/>
              <a:ea typeface="Times New Roman"/>
              <a:cs typeface="Times New Roman"/>
              <a:sym typeface="Times New Roman"/>
            </a:endParaRPr>
          </a:p>
        </p:txBody>
      </p:sp>
      <p:sp>
        <p:nvSpPr>
          <p:cNvPr id="114" name="Google Shape;114;p17"/>
          <p:cNvSpPr/>
          <p:nvPr/>
        </p:nvSpPr>
        <p:spPr>
          <a:xfrm>
            <a:off x="5303325" y="2245075"/>
            <a:ext cx="1017300" cy="101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MQTT module</a:t>
            </a:r>
            <a:endParaRPr sz="1300">
              <a:latin typeface="Times New Roman"/>
              <a:ea typeface="Times New Roman"/>
              <a:cs typeface="Times New Roman"/>
              <a:sym typeface="Times New Roman"/>
            </a:endParaRPr>
          </a:p>
        </p:txBody>
      </p:sp>
      <p:sp>
        <p:nvSpPr>
          <p:cNvPr id="115" name="Google Shape;115;p17"/>
          <p:cNvSpPr/>
          <p:nvPr/>
        </p:nvSpPr>
        <p:spPr>
          <a:xfrm>
            <a:off x="1915375" y="3581275"/>
            <a:ext cx="1017300" cy="101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Sensor/actuator</a:t>
            </a:r>
            <a:endParaRPr sz="1300">
              <a:latin typeface="Times New Roman"/>
              <a:ea typeface="Times New Roman"/>
              <a:cs typeface="Times New Roman"/>
              <a:sym typeface="Times New Roman"/>
            </a:endParaRPr>
          </a:p>
        </p:txBody>
      </p:sp>
      <p:sp>
        <p:nvSpPr>
          <p:cNvPr id="116" name="Google Shape;116;p17"/>
          <p:cNvSpPr/>
          <p:nvPr/>
        </p:nvSpPr>
        <p:spPr>
          <a:xfrm rot="-1381306">
            <a:off x="4667522" y="3007295"/>
            <a:ext cx="638231" cy="126138"/>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rot="-1381306">
            <a:off x="2962622" y="3671495"/>
            <a:ext cx="638231" cy="126138"/>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txBox="1"/>
          <p:nvPr/>
        </p:nvSpPr>
        <p:spPr>
          <a:xfrm rot="-1378949">
            <a:off x="4604730" y="2661607"/>
            <a:ext cx="845948" cy="33873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upstream</a:t>
            </a:r>
            <a:endParaRPr sz="1000">
              <a:latin typeface="Times New Roman"/>
              <a:ea typeface="Times New Roman"/>
              <a:cs typeface="Times New Roman"/>
              <a:sym typeface="Times New Roman"/>
            </a:endParaRPr>
          </a:p>
        </p:txBody>
      </p:sp>
      <p:sp>
        <p:nvSpPr>
          <p:cNvPr id="119" name="Google Shape;119;p17"/>
          <p:cNvSpPr txBox="1"/>
          <p:nvPr/>
        </p:nvSpPr>
        <p:spPr>
          <a:xfrm rot="-1378949">
            <a:off x="2799530" y="3363457"/>
            <a:ext cx="845948" cy="33873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downstream</a:t>
            </a:r>
            <a:endParaRPr sz="10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animEffect filter="fade" transition="in">
                                      <p:cBhvr>
                                        <p:cTn dur="1000"/>
                                        <p:tgtEl>
                                          <p:spTgt spid="1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1" st="1"/>
                                            </p:txEl>
                                          </p:spTgt>
                                        </p:tgtEl>
                                        <p:attrNameLst>
                                          <p:attrName>style.visibility</p:attrName>
                                        </p:attrNameLst>
                                      </p:cBhvr>
                                      <p:to>
                                        <p:strVal val="visible"/>
                                      </p:to>
                                    </p:set>
                                    <p:animEffect filter="fade" transition="in">
                                      <p:cBhvr>
                                        <p:cTn dur="1000"/>
                                        <p:tgtEl>
                                          <p:spTgt spid="1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2" st="2"/>
                                            </p:txEl>
                                          </p:spTgt>
                                        </p:tgtEl>
                                        <p:attrNameLst>
                                          <p:attrName>style.visibility</p:attrName>
                                        </p:attrNameLst>
                                      </p:cBhvr>
                                      <p:to>
                                        <p:strVal val="visible"/>
                                      </p:to>
                                    </p:set>
                                    <p:animEffect filter="fade" transition="in">
                                      <p:cBhvr>
                                        <p:cTn dur="1000"/>
                                        <p:tgtEl>
                                          <p:spTgt spid="1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3" st="3"/>
                                            </p:txEl>
                                          </p:spTgt>
                                        </p:tgtEl>
                                        <p:attrNameLst>
                                          <p:attrName>style.visibility</p:attrName>
                                        </p:attrNameLst>
                                      </p:cBhvr>
                                      <p:to>
                                        <p:strVal val="visible"/>
                                      </p:to>
                                    </p:set>
                                    <p:animEffect filter="fade" transition="in">
                                      <p:cBhvr>
                                        <p:cTn dur="1000"/>
                                        <p:tgtEl>
                                          <p:spTgt spid="1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4" st="4"/>
                                            </p:txEl>
                                          </p:spTgt>
                                        </p:tgtEl>
                                        <p:attrNameLst>
                                          <p:attrName>style.visibility</p:attrName>
                                        </p:attrNameLst>
                                      </p:cBhvr>
                                      <p:to>
                                        <p:strVal val="visible"/>
                                      </p:to>
                                    </p:set>
                                    <p:animEffect filter="fade" transition="in">
                                      <p:cBhvr>
                                        <p:cTn dur="1000"/>
                                        <p:tgtEl>
                                          <p:spTgt spid="1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5" st="5"/>
                                            </p:txEl>
                                          </p:spTgt>
                                        </p:tgtEl>
                                        <p:attrNameLst>
                                          <p:attrName>style.visibility</p:attrName>
                                        </p:attrNameLst>
                                      </p:cBhvr>
                                      <p:to>
                                        <p:strVal val="visible"/>
                                      </p:to>
                                    </p:set>
                                    <p:animEffect filter="fade" transition="in">
                                      <p:cBhvr>
                                        <p:cTn dur="1000"/>
                                        <p:tgtEl>
                                          <p:spTgt spid="10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6" st="6"/>
                                            </p:txEl>
                                          </p:spTgt>
                                        </p:tgtEl>
                                        <p:attrNameLst>
                                          <p:attrName>style.visibility</p:attrName>
                                        </p:attrNameLst>
                                      </p:cBhvr>
                                      <p:to>
                                        <p:strVal val="visible"/>
                                      </p:to>
                                    </p:set>
                                    <p:animEffect filter="fade" transition="in">
                                      <p:cBhvr>
                                        <p:cTn dur="1000"/>
                                        <p:tgtEl>
                                          <p:spTgt spid="10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7" st="7"/>
                                            </p:txEl>
                                          </p:spTgt>
                                        </p:tgtEl>
                                        <p:attrNameLst>
                                          <p:attrName>style.visibility</p:attrName>
                                        </p:attrNameLst>
                                      </p:cBhvr>
                                      <p:to>
                                        <p:strVal val="visible"/>
                                      </p:to>
                                    </p:set>
                                    <p:animEffect filter="fade" transition="in">
                                      <p:cBhvr>
                                        <p:cTn dur="1000"/>
                                        <p:tgtEl>
                                          <p:spTgt spid="10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8" st="8"/>
                                            </p:txEl>
                                          </p:spTgt>
                                        </p:tgtEl>
                                        <p:attrNameLst>
                                          <p:attrName>style.visibility</p:attrName>
                                        </p:attrNameLst>
                                      </p:cBhvr>
                                      <p:to>
                                        <p:strVal val="visible"/>
                                      </p:to>
                                    </p:set>
                                    <p:animEffect filter="fade" transition="in">
                                      <p:cBhvr>
                                        <p:cTn dur="1000"/>
                                        <p:tgtEl>
                                          <p:spTgt spid="10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9" st="9"/>
                                            </p:txEl>
                                          </p:spTgt>
                                        </p:tgtEl>
                                        <p:attrNameLst>
                                          <p:attrName>style.visibility</p:attrName>
                                        </p:attrNameLst>
                                      </p:cBhvr>
                                      <p:to>
                                        <p:strVal val="visible"/>
                                      </p:to>
                                    </p:set>
                                    <p:animEffect filter="fade" transition="in">
                                      <p:cBhvr>
                                        <p:cTn dur="1000"/>
                                        <p:tgtEl>
                                          <p:spTgt spid="10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10" st="10"/>
                                            </p:txEl>
                                          </p:spTgt>
                                        </p:tgtEl>
                                        <p:attrNameLst>
                                          <p:attrName>style.visibility</p:attrName>
                                        </p:attrNameLst>
                                      </p:cBhvr>
                                      <p:to>
                                        <p:strVal val="visible"/>
                                      </p:to>
                                    </p:set>
                                    <p:animEffect filter="fade" transition="in">
                                      <p:cBhvr>
                                        <p:cTn dur="1000"/>
                                        <p:tgtEl>
                                          <p:spTgt spid="10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11" st="11"/>
                                            </p:txEl>
                                          </p:spTgt>
                                        </p:tgtEl>
                                        <p:attrNameLst>
                                          <p:attrName>style.visibility</p:attrName>
                                        </p:attrNameLst>
                                      </p:cBhvr>
                                      <p:to>
                                        <p:strVal val="visible"/>
                                      </p:to>
                                    </p:set>
                                    <p:animEffect filter="fade" transition="in">
                                      <p:cBhvr>
                                        <p:cTn dur="1000"/>
                                        <p:tgtEl>
                                          <p:spTgt spid="106">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12" st="12"/>
                                            </p:txEl>
                                          </p:spTgt>
                                        </p:tgtEl>
                                        <p:attrNameLst>
                                          <p:attrName>style.visibility</p:attrName>
                                        </p:attrNameLst>
                                      </p:cBhvr>
                                      <p:to>
                                        <p:strVal val="visible"/>
                                      </p:to>
                                    </p:set>
                                    <p:animEffect filter="fade" transition="in">
                                      <p:cBhvr>
                                        <p:cTn dur="1000"/>
                                        <p:tgtEl>
                                          <p:spTgt spid="106">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13" st="13"/>
                                            </p:txEl>
                                          </p:spTgt>
                                        </p:tgtEl>
                                        <p:attrNameLst>
                                          <p:attrName>style.visibility</p:attrName>
                                        </p:attrNameLst>
                                      </p:cBhvr>
                                      <p:to>
                                        <p:strVal val="visible"/>
                                      </p:to>
                                    </p:set>
                                    <p:animEffect filter="fade" transition="in">
                                      <p:cBhvr>
                                        <p:cTn dur="1000"/>
                                        <p:tgtEl>
                                          <p:spTgt spid="106">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animEffect filter="fade" transition="in">
                                      <p:cBhvr>
                                        <p:cTn dur="1000"/>
                                        <p:tgtEl>
                                          <p:spTgt spid="1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1" st="1"/>
                                            </p:txEl>
                                          </p:spTgt>
                                        </p:tgtEl>
                                        <p:attrNameLst>
                                          <p:attrName>style.visibility</p:attrName>
                                        </p:attrNameLst>
                                      </p:cBhvr>
                                      <p:to>
                                        <p:strVal val="visible"/>
                                      </p:to>
                                    </p:set>
                                    <p:animEffect filter="fade" transition="in">
                                      <p:cBhvr>
                                        <p:cTn dur="1000"/>
                                        <p:tgtEl>
                                          <p:spTgt spid="1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2" st="2"/>
                                            </p:txEl>
                                          </p:spTgt>
                                        </p:tgtEl>
                                        <p:attrNameLst>
                                          <p:attrName>style.visibility</p:attrName>
                                        </p:attrNameLst>
                                      </p:cBhvr>
                                      <p:to>
                                        <p:strVal val="visible"/>
                                      </p:to>
                                    </p:set>
                                    <p:animEffect filter="fade" transition="in">
                                      <p:cBhvr>
                                        <p:cTn dur="1000"/>
                                        <p:tgtEl>
                                          <p:spTgt spid="1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6"/>
                                        </p:tgtEl>
                                      </p:cBhvr>
                                    </p:animEffect>
                                    <p:set>
                                      <p:cBhvr>
                                        <p:cTn dur="1" fill="hold">
                                          <p:stCondLst>
                                            <p:cond delay="1000"/>
                                          </p:stCondLst>
                                        </p:cTn>
                                        <p:tgtEl>
                                          <p:spTgt spid="10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100"/>
                                        <p:tgtEl>
                                          <p:spTgt spid="107"/>
                                        </p:tgtEl>
                                      </p:cBhvr>
                                    </p:animEffect>
                                    <p:set>
                                      <p:cBhvr>
                                        <p:cTn dur="1" fill="hold">
                                          <p:stCondLst>
                                            <p:cond delay="1100"/>
                                          </p:stCondLst>
                                        </p:cTn>
                                        <p:tgtEl>
                                          <p:spTgt spid="10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8"/>
                                        </p:tgtEl>
                                      </p:cBhvr>
                                    </p:animEffect>
                                    <p:set>
                                      <p:cBhvr>
                                        <p:cTn dur="1" fill="hold">
                                          <p:stCondLst>
                                            <p:cond delay="1000"/>
                                          </p:stCondLst>
                                        </p:cTn>
                                        <p:tgtEl>
                                          <p:spTgt spid="10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100"/>
                                        <p:tgtEl>
                                          <p:spTgt spid="109"/>
                                        </p:tgtEl>
                                      </p:cBhvr>
                                    </p:animEffect>
                                    <p:set>
                                      <p:cBhvr>
                                        <p:cTn dur="1" fill="hold">
                                          <p:stCondLst>
                                            <p:cond delay="1100"/>
                                          </p:stCondLst>
                                        </p:cTn>
                                        <p:tgtEl>
                                          <p:spTgt spid="10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0"/>
                                        </p:tgtEl>
                                      </p:cBhvr>
                                    </p:animEffect>
                                    <p:set>
                                      <p:cBhvr>
                                        <p:cTn dur="1" fill="hold">
                                          <p:stCondLst>
                                            <p:cond delay="1000"/>
                                          </p:stCondLst>
                                        </p:cTn>
                                        <p:tgtEl>
                                          <p:spTgt spid="11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1"/>
                                        </p:tgtEl>
                                      </p:cBhvr>
                                    </p:animEffect>
                                    <p:set>
                                      <p:cBhvr>
                                        <p:cTn dur="1" fill="hold">
                                          <p:stCondLst>
                                            <p:cond delay="1000"/>
                                          </p:stCondLst>
                                        </p:cTn>
                                        <p:tgtEl>
                                          <p:spTgt spid="11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0" st="0"/>
                                            </p:txEl>
                                          </p:spTgt>
                                        </p:tgtEl>
                                        <p:attrNameLst>
                                          <p:attrName>style.visibility</p:attrName>
                                        </p:attrNameLst>
                                      </p:cBhvr>
                                      <p:to>
                                        <p:strVal val="visible"/>
                                      </p:to>
                                    </p:set>
                                    <p:animEffect filter="fade" transition="in">
                                      <p:cBhvr>
                                        <p:cTn dur="1000"/>
                                        <p:tgtEl>
                                          <p:spTgt spid="1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1" st="1"/>
                                            </p:txEl>
                                          </p:spTgt>
                                        </p:tgtEl>
                                        <p:attrNameLst>
                                          <p:attrName>style.visibility</p:attrName>
                                        </p:attrNameLst>
                                      </p:cBhvr>
                                      <p:to>
                                        <p:strVal val="visible"/>
                                      </p:to>
                                    </p:set>
                                    <p:animEffect filter="fade" transition="in">
                                      <p:cBhvr>
                                        <p:cTn dur="1000"/>
                                        <p:tgtEl>
                                          <p:spTgt spid="1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2" st="2"/>
                                            </p:txEl>
                                          </p:spTgt>
                                        </p:tgtEl>
                                        <p:attrNameLst>
                                          <p:attrName>style.visibility</p:attrName>
                                        </p:attrNameLst>
                                      </p:cBhvr>
                                      <p:to>
                                        <p:strVal val="visible"/>
                                      </p:to>
                                    </p:set>
                                    <p:animEffect filter="fade" transition="in">
                                      <p:cBhvr>
                                        <p:cTn dur="1000"/>
                                        <p:tgtEl>
                                          <p:spTgt spid="1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lnSpc>
                <a:spcPct val="115000"/>
              </a:lnSpc>
              <a:spcBef>
                <a:spcPts val="0"/>
              </a:spcBef>
              <a:spcAft>
                <a:spcPts val="0"/>
              </a:spcAft>
              <a:buSzPct val="100000"/>
              <a:buAutoNum type="romanLcPeriod" startAt="3"/>
            </a:pPr>
            <a:r>
              <a:rPr lang="en"/>
              <a:t>Temperature module									IoT Design</a:t>
            </a:r>
            <a:endParaRPr/>
          </a:p>
        </p:txBody>
      </p:sp>
      <p:sp>
        <p:nvSpPr>
          <p:cNvPr id="125" name="Google Shape;12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DHT22 sensor</a:t>
            </a:r>
            <a:endParaRPr/>
          </a:p>
          <a:p>
            <a:pPr indent="-311150" lvl="1" marL="914400" rtl="0" algn="l">
              <a:spcBef>
                <a:spcPts val="0"/>
              </a:spcBef>
              <a:spcAft>
                <a:spcPts val="0"/>
              </a:spcAft>
              <a:buSzPts val="1300"/>
              <a:buChar char="○"/>
            </a:pPr>
            <a:r>
              <a:rPr lang="en"/>
              <a:t>I2C bus protocol</a:t>
            </a:r>
            <a:endParaRPr/>
          </a:p>
          <a:p>
            <a:pPr indent="-311150" lvl="0" marL="457200" rtl="0" algn="l">
              <a:spcBef>
                <a:spcPts val="0"/>
              </a:spcBef>
              <a:spcAft>
                <a:spcPts val="0"/>
              </a:spcAft>
              <a:buSzPts val="1300"/>
              <a:buChar char="➢"/>
            </a:pPr>
            <a:r>
              <a:rPr lang="en"/>
              <a:t>Temperate and humidity can be read through a built-in DHT22 class</a:t>
            </a:r>
            <a:endParaRPr/>
          </a:p>
          <a:p>
            <a:pPr indent="-311150" lvl="0" marL="457200" rtl="0" algn="l">
              <a:spcBef>
                <a:spcPts val="0"/>
              </a:spcBef>
              <a:spcAft>
                <a:spcPts val="0"/>
              </a:spcAft>
              <a:buSzPts val="1300"/>
              <a:buChar char="➢"/>
            </a:pPr>
            <a:r>
              <a:rPr lang="en"/>
              <a:t>Data read should be spaces at least 2 minutes apart for best precision</a:t>
            </a:r>
            <a:endParaRPr/>
          </a:p>
          <a:p>
            <a:pPr indent="-311150" lvl="0" marL="457200" rtl="0" algn="l">
              <a:spcBef>
                <a:spcPts val="0"/>
              </a:spcBef>
              <a:spcAft>
                <a:spcPts val="0"/>
              </a:spcAft>
              <a:buSzPts val="1300"/>
              <a:buChar char="➢"/>
            </a:pPr>
            <a:r>
              <a:rPr lang="en"/>
              <a:t>Operating clock period is 2020 ms (101 times the master clock)</a:t>
            </a:r>
            <a:endParaRPr/>
          </a:p>
        </p:txBody>
      </p:sp>
      <p:pic>
        <p:nvPicPr>
          <p:cNvPr id="126" name="Google Shape;126;p18"/>
          <p:cNvPicPr preferRelativeResize="0"/>
          <p:nvPr/>
        </p:nvPicPr>
        <p:blipFill>
          <a:blip r:embed="rId3">
            <a:alphaModFix/>
          </a:blip>
          <a:stretch>
            <a:fillRect/>
          </a:stretch>
        </p:blipFill>
        <p:spPr>
          <a:xfrm>
            <a:off x="4081463" y="2751138"/>
            <a:ext cx="981075" cy="981075"/>
          </a:xfrm>
          <a:prstGeom prst="rect">
            <a:avLst/>
          </a:prstGeom>
          <a:noFill/>
          <a:ln>
            <a:noFill/>
          </a:ln>
        </p:spPr>
      </p:pic>
      <p:sp>
        <p:nvSpPr>
          <p:cNvPr id="127" name="Google Shape;127;p18"/>
          <p:cNvSpPr txBox="1"/>
          <p:nvPr/>
        </p:nvSpPr>
        <p:spPr>
          <a:xfrm>
            <a:off x="3859488" y="3832325"/>
            <a:ext cx="1425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DHT22 sensor</a:t>
            </a:r>
            <a:endParaRPr sz="1300">
              <a:latin typeface="Times New Roman"/>
              <a:ea typeface="Times New Roman"/>
              <a:cs typeface="Times New Roman"/>
              <a:sym typeface="Times New Roman"/>
            </a:endParaRPr>
          </a:p>
        </p:txBody>
      </p:sp>
      <p:sp>
        <p:nvSpPr>
          <p:cNvPr id="128" name="Google Shape;12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lnSpc>
                <a:spcPct val="115000"/>
              </a:lnSpc>
              <a:spcBef>
                <a:spcPts val="0"/>
              </a:spcBef>
              <a:spcAft>
                <a:spcPts val="0"/>
              </a:spcAft>
              <a:buSzPct val="100000"/>
              <a:buAutoNum type="romanLcPeriod" startAt="4"/>
            </a:pPr>
            <a:r>
              <a:rPr lang="en"/>
              <a:t>Lighting module										IoT Design</a:t>
            </a:r>
            <a:endParaRPr/>
          </a:p>
        </p:txBody>
      </p:sp>
      <p:pic>
        <p:nvPicPr>
          <p:cNvPr id="129" name="Google Shape;129;p18"/>
          <p:cNvPicPr preferRelativeResize="0"/>
          <p:nvPr/>
        </p:nvPicPr>
        <p:blipFill>
          <a:blip r:embed="rId4">
            <a:alphaModFix/>
          </a:blip>
          <a:stretch>
            <a:fillRect/>
          </a:stretch>
        </p:blipFill>
        <p:spPr>
          <a:xfrm>
            <a:off x="4081450" y="2690813"/>
            <a:ext cx="981075" cy="981075"/>
          </a:xfrm>
          <a:prstGeom prst="rect">
            <a:avLst/>
          </a:prstGeom>
          <a:noFill/>
          <a:ln>
            <a:noFill/>
          </a:ln>
        </p:spPr>
      </p:pic>
      <p:sp>
        <p:nvSpPr>
          <p:cNvPr id="130" name="Google Shape;130;p18"/>
          <p:cNvSpPr txBox="1"/>
          <p:nvPr/>
        </p:nvSpPr>
        <p:spPr>
          <a:xfrm>
            <a:off x="3797688" y="3840050"/>
            <a:ext cx="1548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CDS - NVZ1 sensor</a:t>
            </a:r>
            <a:endParaRPr sz="1300">
              <a:latin typeface="Times New Roman"/>
              <a:ea typeface="Times New Roman"/>
              <a:cs typeface="Times New Roman"/>
              <a:sym typeface="Times New Roman"/>
            </a:endParaRPr>
          </a:p>
        </p:txBody>
      </p:sp>
      <p:sp>
        <p:nvSpPr>
          <p:cNvPr id="131" name="Google Shape;13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CDS - NVZ1 sensor</a:t>
            </a:r>
            <a:endParaRPr/>
          </a:p>
          <a:p>
            <a:pPr indent="-311150" lvl="0" marL="457200" rtl="0" algn="l">
              <a:spcBef>
                <a:spcPts val="0"/>
              </a:spcBef>
              <a:spcAft>
                <a:spcPts val="0"/>
              </a:spcAft>
              <a:buSzPts val="1300"/>
              <a:buChar char="➢"/>
            </a:pPr>
            <a:r>
              <a:rPr lang="en"/>
              <a:t>Output active low signal</a:t>
            </a:r>
            <a:endParaRPr/>
          </a:p>
          <a:p>
            <a:pPr indent="-311150" lvl="0" marL="457200" rtl="0" algn="l">
              <a:spcBef>
                <a:spcPts val="0"/>
              </a:spcBef>
              <a:spcAft>
                <a:spcPts val="0"/>
              </a:spcAft>
              <a:buSzPts val="1300"/>
              <a:buChar char="➢"/>
            </a:pPr>
            <a:r>
              <a:rPr lang="en"/>
              <a:t>Operating clock period is 380 ms (19 times the master clock )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0" st="0"/>
                                            </p:txEl>
                                          </p:spTgt>
                                        </p:tgtEl>
                                        <p:attrNameLst>
                                          <p:attrName>style.visibility</p:attrName>
                                        </p:attrNameLst>
                                      </p:cBhvr>
                                      <p:to>
                                        <p:strVal val="visible"/>
                                      </p:to>
                                    </p:set>
                                    <p:animEffect filter="fade" transition="in">
                                      <p:cBhvr>
                                        <p:cTn dur="1000"/>
                                        <p:tgtEl>
                                          <p:spTgt spid="1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1" st="1"/>
                                            </p:txEl>
                                          </p:spTgt>
                                        </p:tgtEl>
                                        <p:attrNameLst>
                                          <p:attrName>style.visibility</p:attrName>
                                        </p:attrNameLst>
                                      </p:cBhvr>
                                      <p:to>
                                        <p:strVal val="visible"/>
                                      </p:to>
                                    </p:set>
                                    <p:animEffect filter="fade" transition="in">
                                      <p:cBhvr>
                                        <p:cTn dur="1000"/>
                                        <p:tgtEl>
                                          <p:spTgt spid="1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2" st="2"/>
                                            </p:txEl>
                                          </p:spTgt>
                                        </p:tgtEl>
                                        <p:attrNameLst>
                                          <p:attrName>style.visibility</p:attrName>
                                        </p:attrNameLst>
                                      </p:cBhvr>
                                      <p:to>
                                        <p:strVal val="visible"/>
                                      </p:to>
                                    </p:set>
                                    <p:animEffect filter="fade" transition="in">
                                      <p:cBhvr>
                                        <p:cTn dur="1000"/>
                                        <p:tgtEl>
                                          <p:spTgt spid="1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3" st="3"/>
                                            </p:txEl>
                                          </p:spTgt>
                                        </p:tgtEl>
                                        <p:attrNameLst>
                                          <p:attrName>style.visibility</p:attrName>
                                        </p:attrNameLst>
                                      </p:cBhvr>
                                      <p:to>
                                        <p:strVal val="visible"/>
                                      </p:to>
                                    </p:set>
                                    <p:animEffect filter="fade" transition="in">
                                      <p:cBhvr>
                                        <p:cTn dur="1000"/>
                                        <p:tgtEl>
                                          <p:spTgt spid="1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4" st="4"/>
                                            </p:txEl>
                                          </p:spTgt>
                                        </p:tgtEl>
                                        <p:attrNameLst>
                                          <p:attrName>style.visibility</p:attrName>
                                        </p:attrNameLst>
                                      </p:cBhvr>
                                      <p:to>
                                        <p:strVal val="visible"/>
                                      </p:to>
                                    </p:set>
                                    <p:animEffect filter="fade" transition="in">
                                      <p:cBhvr>
                                        <p:cTn dur="1000"/>
                                        <p:tgtEl>
                                          <p:spTgt spid="1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4"/>
                                        </p:tgtEl>
                                      </p:cBhvr>
                                    </p:animEffect>
                                    <p:set>
                                      <p:cBhvr>
                                        <p:cTn dur="1" fill="hold">
                                          <p:stCondLst>
                                            <p:cond delay="1000"/>
                                          </p:stCondLst>
                                        </p:cTn>
                                        <p:tgtEl>
                                          <p:spTgt spid="12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300"/>
                                        <p:tgtEl>
                                          <p:spTgt spid="125"/>
                                        </p:tgtEl>
                                      </p:cBhvr>
                                    </p:animEffect>
                                    <p:set>
                                      <p:cBhvr>
                                        <p:cTn dur="1" fill="hold">
                                          <p:stCondLst>
                                            <p:cond delay="1300"/>
                                          </p:stCondLst>
                                        </p:cTn>
                                        <p:tgtEl>
                                          <p:spTgt spid="12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26"/>
                                        </p:tgtEl>
                                      </p:cBhvr>
                                    </p:animEffect>
                                    <p:set>
                                      <p:cBhvr>
                                        <p:cTn dur="1" fill="hold">
                                          <p:stCondLst>
                                            <p:cond delay="1000"/>
                                          </p:stCondLst>
                                        </p:cTn>
                                        <p:tgtEl>
                                          <p:spTgt spid="12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27"/>
                                        </p:tgtEl>
                                      </p:cBhvr>
                                    </p:animEffect>
                                    <p:set>
                                      <p:cBhvr>
                                        <p:cTn dur="1" fill="hold">
                                          <p:stCondLst>
                                            <p:cond delay="1000"/>
                                          </p:stCondLst>
                                        </p:cTn>
                                        <p:tgtEl>
                                          <p:spTgt spid="12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0">
                                            <p:txEl>
                                              <p:pRg end="0" st="0"/>
                                            </p:txEl>
                                          </p:spTgt>
                                        </p:tgtEl>
                                        <p:attrNameLst>
                                          <p:attrName>style.visibility</p:attrName>
                                        </p:attrNameLst>
                                      </p:cBhvr>
                                      <p:to>
                                        <p:strVal val="visible"/>
                                      </p:to>
                                    </p:set>
                                    <p:animEffect filter="fade" transition="in">
                                      <p:cBhvr>
                                        <p:cTn dur="1000"/>
                                        <p:tgtEl>
                                          <p:spTgt spid="1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0" st="0"/>
                                            </p:txEl>
                                          </p:spTgt>
                                        </p:tgtEl>
                                        <p:attrNameLst>
                                          <p:attrName>style.visibility</p:attrName>
                                        </p:attrNameLst>
                                      </p:cBhvr>
                                      <p:to>
                                        <p:strVal val="visible"/>
                                      </p:to>
                                    </p:set>
                                    <p:animEffect filter="fade" transition="in">
                                      <p:cBhvr>
                                        <p:cTn dur="1000"/>
                                        <p:tgtEl>
                                          <p:spTgt spid="1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1" st="1"/>
                                            </p:txEl>
                                          </p:spTgt>
                                        </p:tgtEl>
                                        <p:attrNameLst>
                                          <p:attrName>style.visibility</p:attrName>
                                        </p:attrNameLst>
                                      </p:cBhvr>
                                      <p:to>
                                        <p:strVal val="visible"/>
                                      </p:to>
                                    </p:set>
                                    <p:animEffect filter="fade" transition="in">
                                      <p:cBhvr>
                                        <p:cTn dur="1000"/>
                                        <p:tgtEl>
                                          <p:spTgt spid="1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2" st="2"/>
                                            </p:txEl>
                                          </p:spTgt>
                                        </p:tgtEl>
                                        <p:attrNameLst>
                                          <p:attrName>style.visibility</p:attrName>
                                        </p:attrNameLst>
                                      </p:cBhvr>
                                      <p:to>
                                        <p:strVal val="visible"/>
                                      </p:to>
                                    </p:set>
                                    <p:animEffect filter="fade" transition="in">
                                      <p:cBhvr>
                                        <p:cTn dur="1000"/>
                                        <p:tgtEl>
                                          <p:spTgt spid="13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lnSpc>
                <a:spcPct val="115000"/>
              </a:lnSpc>
              <a:spcBef>
                <a:spcPts val="0"/>
              </a:spcBef>
              <a:spcAft>
                <a:spcPts val="0"/>
              </a:spcAft>
              <a:buSzPct val="100000"/>
              <a:buAutoNum type="romanLcPeriod" startAt="5"/>
            </a:pPr>
            <a:r>
              <a:rPr lang="en"/>
              <a:t>Motion</a:t>
            </a:r>
            <a:r>
              <a:rPr lang="en"/>
              <a:t> module										IoT Design</a:t>
            </a:r>
            <a:endParaRPr/>
          </a:p>
        </p:txBody>
      </p:sp>
      <p:sp>
        <p:nvSpPr>
          <p:cNvPr id="137" name="Google Shape;13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PIR HC-SR501 sensor</a:t>
            </a:r>
            <a:endParaRPr/>
          </a:p>
          <a:p>
            <a:pPr indent="-311150" lvl="1" marL="914400" rtl="0" algn="l">
              <a:spcBef>
                <a:spcPts val="0"/>
              </a:spcBef>
              <a:spcAft>
                <a:spcPts val="0"/>
              </a:spcAft>
              <a:buSzPts val="1300"/>
              <a:buChar char="○"/>
            </a:pPr>
            <a:r>
              <a:rPr lang="en"/>
              <a:t>Output is held at logic 0 while motion is NOT detected</a:t>
            </a:r>
            <a:endParaRPr/>
          </a:p>
          <a:p>
            <a:pPr indent="-311150" lvl="1" marL="914400" rtl="0" algn="l">
              <a:spcBef>
                <a:spcPts val="0"/>
              </a:spcBef>
              <a:spcAft>
                <a:spcPts val="0"/>
              </a:spcAft>
              <a:buSzPts val="1300"/>
              <a:buChar char="○"/>
            </a:pPr>
            <a:r>
              <a:rPr lang="en"/>
              <a:t>Output alternates between 3s of logic high and 3s of logic low while motion IS detected</a:t>
            </a:r>
            <a:endParaRPr/>
          </a:p>
          <a:p>
            <a:pPr indent="-311150" lvl="0" marL="457200" rtl="0" algn="l">
              <a:spcBef>
                <a:spcPts val="0"/>
              </a:spcBef>
              <a:spcAft>
                <a:spcPts val="0"/>
              </a:spcAft>
              <a:buSzPts val="1300"/>
              <a:buChar char="➢"/>
            </a:pPr>
            <a:r>
              <a:rPr lang="en"/>
              <a:t>The motion module should output</a:t>
            </a:r>
            <a:endParaRPr/>
          </a:p>
          <a:p>
            <a:pPr indent="-311150" lvl="1" marL="914400" rtl="0" algn="l">
              <a:spcBef>
                <a:spcPts val="0"/>
              </a:spcBef>
              <a:spcAft>
                <a:spcPts val="0"/>
              </a:spcAft>
              <a:buSzPts val="1300"/>
              <a:buChar char="○"/>
            </a:pPr>
            <a:r>
              <a:rPr lang="en"/>
              <a:t>0 when motion is NOT detected</a:t>
            </a:r>
            <a:endParaRPr/>
          </a:p>
          <a:p>
            <a:pPr indent="-311150" lvl="1" marL="914400" rtl="0" algn="l">
              <a:spcBef>
                <a:spcPts val="0"/>
              </a:spcBef>
              <a:spcAft>
                <a:spcPts val="0"/>
              </a:spcAft>
              <a:buSzPts val="1300"/>
              <a:buChar char="○"/>
            </a:pPr>
            <a:r>
              <a:rPr lang="en"/>
              <a:t>1 when motion IS detected</a:t>
            </a:r>
            <a:endParaRPr/>
          </a:p>
          <a:p>
            <a:pPr indent="-311150" lvl="0" marL="457200" rtl="0" algn="l">
              <a:spcBef>
                <a:spcPts val="0"/>
              </a:spcBef>
              <a:spcAft>
                <a:spcPts val="0"/>
              </a:spcAft>
              <a:buSzPts val="1300"/>
              <a:buChar char="➢"/>
            </a:pPr>
            <a:r>
              <a:rPr lang="en"/>
              <a:t>Handling logic</a:t>
            </a:r>
            <a:endParaRPr/>
          </a:p>
          <a:p>
            <a:pPr indent="-311150" lvl="1" marL="914400" rtl="0" algn="l">
              <a:spcBef>
                <a:spcPts val="0"/>
              </a:spcBef>
              <a:spcAft>
                <a:spcPts val="0"/>
              </a:spcAft>
              <a:buSzPts val="1300"/>
              <a:buChar char="○"/>
            </a:pPr>
            <a:r>
              <a:rPr lang="en"/>
              <a:t>Operate at GPIO pin edge-triggered interrupt</a:t>
            </a:r>
            <a:endParaRPr/>
          </a:p>
          <a:p>
            <a:pPr indent="-311150" lvl="1" marL="914400" rtl="0" algn="l">
              <a:spcBef>
                <a:spcPts val="0"/>
              </a:spcBef>
              <a:spcAft>
                <a:spcPts val="0"/>
              </a:spcAft>
              <a:buSzPts val="1300"/>
              <a:buChar char="○"/>
            </a:pPr>
            <a:r>
              <a:rPr lang="en"/>
              <a:t>At the pin transition from logic 1 to logic 0, </a:t>
            </a:r>
            <a:r>
              <a:rPr i="1" lang="en"/>
              <a:t>init</a:t>
            </a:r>
            <a:r>
              <a:rPr lang="en"/>
              <a:t> timer to output 0 in 3 seconds</a:t>
            </a:r>
            <a:endParaRPr/>
          </a:p>
          <a:p>
            <a:pPr indent="-311150" lvl="1" marL="914400" rtl="0" algn="l">
              <a:spcBef>
                <a:spcPts val="0"/>
              </a:spcBef>
              <a:spcAft>
                <a:spcPts val="0"/>
              </a:spcAft>
              <a:buSzPts val="1300"/>
              <a:buChar char="○"/>
            </a:pPr>
            <a:r>
              <a:rPr lang="en"/>
              <a:t>At the pin transition from logic 0 to logic 1, </a:t>
            </a:r>
            <a:r>
              <a:rPr i="1" lang="en"/>
              <a:t>deinit</a:t>
            </a:r>
            <a:r>
              <a:rPr lang="en"/>
              <a:t> timer and output 1 immediately</a:t>
            </a:r>
            <a:endParaRPr/>
          </a:p>
        </p:txBody>
      </p:sp>
      <p:pic>
        <p:nvPicPr>
          <p:cNvPr id="138" name="Google Shape;138;p19"/>
          <p:cNvPicPr preferRelativeResize="0"/>
          <p:nvPr/>
        </p:nvPicPr>
        <p:blipFill>
          <a:blip r:embed="rId3">
            <a:alphaModFix/>
          </a:blip>
          <a:stretch>
            <a:fillRect/>
          </a:stretch>
        </p:blipFill>
        <p:spPr>
          <a:xfrm>
            <a:off x="7425163" y="1952600"/>
            <a:ext cx="981075" cy="981075"/>
          </a:xfrm>
          <a:prstGeom prst="rect">
            <a:avLst/>
          </a:prstGeom>
          <a:noFill/>
          <a:ln>
            <a:noFill/>
          </a:ln>
        </p:spPr>
      </p:pic>
      <p:sp>
        <p:nvSpPr>
          <p:cNvPr id="139" name="Google Shape;139;p19"/>
          <p:cNvSpPr txBox="1"/>
          <p:nvPr/>
        </p:nvSpPr>
        <p:spPr>
          <a:xfrm>
            <a:off x="6909950" y="2933675"/>
            <a:ext cx="2011500" cy="38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600"/>
              </a:spcAft>
              <a:buClr>
                <a:schemeClr val="dk1"/>
              </a:buClr>
              <a:buSzPts val="1100"/>
              <a:buFont typeface="Arial"/>
              <a:buNone/>
            </a:pPr>
            <a:r>
              <a:rPr lang="en" sz="1300">
                <a:solidFill>
                  <a:schemeClr val="dk1"/>
                </a:solidFill>
                <a:latin typeface="Times New Roman"/>
                <a:ea typeface="Times New Roman"/>
                <a:cs typeface="Times New Roman"/>
                <a:sym typeface="Times New Roman"/>
              </a:rPr>
              <a:t>PIR HC-SR501 sensor</a:t>
            </a:r>
            <a:endParaRPr sz="1300">
              <a:solidFill>
                <a:schemeClr val="dk1"/>
              </a:solidFill>
              <a:latin typeface="Times New Roman"/>
              <a:ea typeface="Times New Roman"/>
              <a:cs typeface="Times New Roman"/>
              <a:sym typeface="Times New Roman"/>
            </a:endParaRPr>
          </a:p>
        </p:txBody>
      </p:sp>
      <p:cxnSp>
        <p:nvCxnSpPr>
          <p:cNvPr id="140" name="Google Shape;140;p19"/>
          <p:cNvCxnSpPr/>
          <p:nvPr/>
        </p:nvCxnSpPr>
        <p:spPr>
          <a:xfrm flipH="1" rot="10800000">
            <a:off x="2288366" y="4186190"/>
            <a:ext cx="6132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41" name="Google Shape;141;p19"/>
          <p:cNvCxnSpPr/>
          <p:nvPr/>
        </p:nvCxnSpPr>
        <p:spPr>
          <a:xfrm>
            <a:off x="2901668" y="4186050"/>
            <a:ext cx="5661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42" name="Google Shape;142;p19"/>
          <p:cNvCxnSpPr/>
          <p:nvPr/>
        </p:nvCxnSpPr>
        <p:spPr>
          <a:xfrm flipH="1" rot="10800000">
            <a:off x="3467834" y="4186190"/>
            <a:ext cx="6132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43" name="Google Shape;143;p19"/>
          <p:cNvCxnSpPr/>
          <p:nvPr/>
        </p:nvCxnSpPr>
        <p:spPr>
          <a:xfrm>
            <a:off x="4081135" y="4186050"/>
            <a:ext cx="5661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44" name="Google Shape;144;p19"/>
          <p:cNvCxnSpPr/>
          <p:nvPr/>
        </p:nvCxnSpPr>
        <p:spPr>
          <a:xfrm rot="10800000">
            <a:off x="1944566" y="4414490"/>
            <a:ext cx="343800" cy="0"/>
          </a:xfrm>
          <a:prstGeom prst="straightConnector1">
            <a:avLst/>
          </a:prstGeom>
          <a:noFill/>
          <a:ln cap="flat" cmpd="sng" w="9525">
            <a:solidFill>
              <a:schemeClr val="dk2"/>
            </a:solidFill>
            <a:prstDash val="solid"/>
            <a:round/>
            <a:headEnd len="med" w="med" type="none"/>
            <a:tailEnd len="med" w="med" type="none"/>
          </a:ln>
        </p:spPr>
      </p:cxnSp>
      <p:cxnSp>
        <p:nvCxnSpPr>
          <p:cNvPr id="145" name="Google Shape;145;p19"/>
          <p:cNvCxnSpPr/>
          <p:nvPr/>
        </p:nvCxnSpPr>
        <p:spPr>
          <a:xfrm flipH="1" rot="10800000">
            <a:off x="4647302" y="4186190"/>
            <a:ext cx="6132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46" name="Google Shape;146;p19"/>
          <p:cNvCxnSpPr/>
          <p:nvPr/>
        </p:nvCxnSpPr>
        <p:spPr>
          <a:xfrm>
            <a:off x="5260603" y="4186050"/>
            <a:ext cx="5661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47" name="Google Shape;147;p19"/>
          <p:cNvCxnSpPr/>
          <p:nvPr/>
        </p:nvCxnSpPr>
        <p:spPr>
          <a:xfrm rot="10800000">
            <a:off x="5826810" y="4414490"/>
            <a:ext cx="343800" cy="0"/>
          </a:xfrm>
          <a:prstGeom prst="straightConnector1">
            <a:avLst/>
          </a:prstGeom>
          <a:noFill/>
          <a:ln cap="flat" cmpd="sng" w="9525">
            <a:solidFill>
              <a:schemeClr val="dk2"/>
            </a:solidFill>
            <a:prstDash val="solid"/>
            <a:round/>
            <a:headEnd len="med" w="med" type="none"/>
            <a:tailEnd len="med" w="med" type="none"/>
          </a:ln>
        </p:spPr>
      </p:cxnSp>
      <p:cxnSp>
        <p:nvCxnSpPr>
          <p:cNvPr id="148" name="Google Shape;148;p19"/>
          <p:cNvCxnSpPr/>
          <p:nvPr/>
        </p:nvCxnSpPr>
        <p:spPr>
          <a:xfrm flipH="1" rot="10800000">
            <a:off x="1971544" y="4618150"/>
            <a:ext cx="1260600" cy="243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49" name="Google Shape;149;p19"/>
          <p:cNvCxnSpPr/>
          <p:nvPr/>
        </p:nvCxnSpPr>
        <p:spPr>
          <a:xfrm>
            <a:off x="3232067" y="4623074"/>
            <a:ext cx="2339100" cy="0"/>
          </a:xfrm>
          <a:prstGeom prst="straightConnector1">
            <a:avLst/>
          </a:prstGeom>
          <a:noFill/>
          <a:ln cap="flat" cmpd="sng" w="9525">
            <a:solidFill>
              <a:schemeClr val="dk2"/>
            </a:solidFill>
            <a:prstDash val="solid"/>
            <a:round/>
            <a:headEnd len="med" w="med" type="none"/>
            <a:tailEnd len="med" w="med" type="none"/>
          </a:ln>
        </p:spPr>
      </p:cxnSp>
      <p:cxnSp>
        <p:nvCxnSpPr>
          <p:cNvPr id="150" name="Google Shape;150;p19"/>
          <p:cNvCxnSpPr/>
          <p:nvPr/>
        </p:nvCxnSpPr>
        <p:spPr>
          <a:xfrm>
            <a:off x="5564325" y="4623074"/>
            <a:ext cx="12270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51" name="Google Shape;151;p19"/>
          <p:cNvCxnSpPr/>
          <p:nvPr/>
        </p:nvCxnSpPr>
        <p:spPr>
          <a:xfrm>
            <a:off x="1966850" y="3763000"/>
            <a:ext cx="4787400" cy="7500"/>
          </a:xfrm>
          <a:prstGeom prst="straightConnector1">
            <a:avLst/>
          </a:prstGeom>
          <a:noFill/>
          <a:ln cap="flat" cmpd="sng" w="9525">
            <a:solidFill>
              <a:schemeClr val="dk2"/>
            </a:solidFill>
            <a:prstDash val="solid"/>
            <a:round/>
            <a:headEnd len="med" w="med" type="none"/>
            <a:tailEnd len="med" w="med" type="none"/>
          </a:ln>
        </p:spPr>
      </p:cxnSp>
      <p:sp>
        <p:nvSpPr>
          <p:cNvPr id="152" name="Google Shape;152;p19"/>
          <p:cNvSpPr/>
          <p:nvPr/>
        </p:nvSpPr>
        <p:spPr>
          <a:xfrm>
            <a:off x="2546675" y="3718450"/>
            <a:ext cx="96600" cy="9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3136425" y="3718450"/>
            <a:ext cx="96600" cy="9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3726175" y="3718450"/>
            <a:ext cx="96600" cy="9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4315925" y="3718450"/>
            <a:ext cx="96600" cy="9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4905675" y="3718450"/>
            <a:ext cx="96600" cy="9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5495425" y="3718450"/>
            <a:ext cx="96600" cy="9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a:off x="6129525" y="3718450"/>
            <a:ext cx="96600" cy="9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6694725" y="3718450"/>
            <a:ext cx="96600" cy="9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 name="Google Shape;160;p19"/>
          <p:cNvCxnSpPr>
            <a:stCxn id="159" idx="6"/>
          </p:cNvCxnSpPr>
          <p:nvPr/>
        </p:nvCxnSpPr>
        <p:spPr>
          <a:xfrm flipH="1" rot="10800000">
            <a:off x="6791325" y="3763150"/>
            <a:ext cx="526800" cy="3600"/>
          </a:xfrm>
          <a:prstGeom prst="straightConnector1">
            <a:avLst/>
          </a:prstGeom>
          <a:noFill/>
          <a:ln cap="flat" cmpd="sng" w="9525">
            <a:solidFill>
              <a:schemeClr val="dk2"/>
            </a:solidFill>
            <a:prstDash val="solid"/>
            <a:round/>
            <a:headEnd len="med" w="med" type="none"/>
            <a:tailEnd len="med" w="med" type="none"/>
          </a:ln>
        </p:spPr>
      </p:cxnSp>
      <p:cxnSp>
        <p:nvCxnSpPr>
          <p:cNvPr id="161" name="Google Shape;161;p19"/>
          <p:cNvCxnSpPr/>
          <p:nvPr/>
        </p:nvCxnSpPr>
        <p:spPr>
          <a:xfrm flipH="1" rot="10800000">
            <a:off x="6791325" y="4851375"/>
            <a:ext cx="526800" cy="3600"/>
          </a:xfrm>
          <a:prstGeom prst="straightConnector1">
            <a:avLst/>
          </a:prstGeom>
          <a:noFill/>
          <a:ln cap="flat" cmpd="sng" w="9525">
            <a:solidFill>
              <a:schemeClr val="dk2"/>
            </a:solidFill>
            <a:prstDash val="solid"/>
            <a:round/>
            <a:headEnd len="med" w="med" type="none"/>
            <a:tailEnd len="med" w="med" type="none"/>
          </a:ln>
        </p:spPr>
      </p:cxnSp>
      <p:cxnSp>
        <p:nvCxnSpPr>
          <p:cNvPr id="162" name="Google Shape;162;p19"/>
          <p:cNvCxnSpPr/>
          <p:nvPr/>
        </p:nvCxnSpPr>
        <p:spPr>
          <a:xfrm flipH="1" rot="10800000">
            <a:off x="6170600" y="4412700"/>
            <a:ext cx="526800" cy="360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19"/>
          <p:cNvCxnSpPr/>
          <p:nvPr/>
        </p:nvCxnSpPr>
        <p:spPr>
          <a:xfrm flipH="1" rot="10800000">
            <a:off x="6697400" y="4412700"/>
            <a:ext cx="526800" cy="3600"/>
          </a:xfrm>
          <a:prstGeom prst="straightConnector1">
            <a:avLst/>
          </a:prstGeom>
          <a:noFill/>
          <a:ln cap="flat" cmpd="sng" w="9525">
            <a:solidFill>
              <a:schemeClr val="dk2"/>
            </a:solidFill>
            <a:prstDash val="solid"/>
            <a:round/>
            <a:headEnd len="med" w="med" type="none"/>
            <a:tailEnd len="med" w="med" type="none"/>
          </a:ln>
        </p:spPr>
      </p:cxnSp>
      <p:sp>
        <p:nvSpPr>
          <p:cNvPr id="164" name="Google Shape;164;p19"/>
          <p:cNvSpPr txBox="1"/>
          <p:nvPr/>
        </p:nvSpPr>
        <p:spPr>
          <a:xfrm>
            <a:off x="2423075" y="3815050"/>
            <a:ext cx="343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3</a:t>
            </a:r>
            <a:endParaRPr sz="1300">
              <a:latin typeface="Times New Roman"/>
              <a:ea typeface="Times New Roman"/>
              <a:cs typeface="Times New Roman"/>
              <a:sym typeface="Times New Roman"/>
            </a:endParaRPr>
          </a:p>
        </p:txBody>
      </p:sp>
      <p:sp>
        <p:nvSpPr>
          <p:cNvPr id="165" name="Google Shape;165;p19"/>
          <p:cNvSpPr txBox="1"/>
          <p:nvPr/>
        </p:nvSpPr>
        <p:spPr>
          <a:xfrm>
            <a:off x="3012800" y="3815050"/>
            <a:ext cx="343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6</a:t>
            </a:r>
            <a:endParaRPr sz="1300">
              <a:latin typeface="Times New Roman"/>
              <a:ea typeface="Times New Roman"/>
              <a:cs typeface="Times New Roman"/>
              <a:sym typeface="Times New Roman"/>
            </a:endParaRPr>
          </a:p>
        </p:txBody>
      </p:sp>
      <p:sp>
        <p:nvSpPr>
          <p:cNvPr id="166" name="Google Shape;166;p19"/>
          <p:cNvSpPr txBox="1"/>
          <p:nvPr/>
        </p:nvSpPr>
        <p:spPr>
          <a:xfrm>
            <a:off x="3602550" y="3815050"/>
            <a:ext cx="343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9</a:t>
            </a:r>
            <a:endParaRPr sz="1300">
              <a:latin typeface="Times New Roman"/>
              <a:ea typeface="Times New Roman"/>
              <a:cs typeface="Times New Roman"/>
              <a:sym typeface="Times New Roman"/>
            </a:endParaRPr>
          </a:p>
        </p:txBody>
      </p:sp>
      <p:sp>
        <p:nvSpPr>
          <p:cNvPr id="167" name="Google Shape;167;p19"/>
          <p:cNvSpPr txBox="1"/>
          <p:nvPr/>
        </p:nvSpPr>
        <p:spPr>
          <a:xfrm>
            <a:off x="4170602" y="3815050"/>
            <a:ext cx="365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12</a:t>
            </a:r>
            <a:endParaRPr sz="1300">
              <a:latin typeface="Times New Roman"/>
              <a:ea typeface="Times New Roman"/>
              <a:cs typeface="Times New Roman"/>
              <a:sym typeface="Times New Roman"/>
            </a:endParaRPr>
          </a:p>
        </p:txBody>
      </p:sp>
      <p:sp>
        <p:nvSpPr>
          <p:cNvPr id="168" name="Google Shape;168;p19"/>
          <p:cNvSpPr txBox="1"/>
          <p:nvPr/>
        </p:nvSpPr>
        <p:spPr>
          <a:xfrm>
            <a:off x="4760400" y="3821025"/>
            <a:ext cx="365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15</a:t>
            </a:r>
            <a:endParaRPr sz="1300">
              <a:latin typeface="Times New Roman"/>
              <a:ea typeface="Times New Roman"/>
              <a:cs typeface="Times New Roman"/>
              <a:sym typeface="Times New Roman"/>
            </a:endParaRPr>
          </a:p>
        </p:txBody>
      </p:sp>
      <p:sp>
        <p:nvSpPr>
          <p:cNvPr id="169" name="Google Shape;169;p19"/>
          <p:cNvSpPr txBox="1"/>
          <p:nvPr/>
        </p:nvSpPr>
        <p:spPr>
          <a:xfrm>
            <a:off x="5350125" y="3821025"/>
            <a:ext cx="365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18</a:t>
            </a:r>
            <a:endParaRPr sz="1300">
              <a:latin typeface="Times New Roman"/>
              <a:ea typeface="Times New Roman"/>
              <a:cs typeface="Times New Roman"/>
              <a:sym typeface="Times New Roman"/>
            </a:endParaRPr>
          </a:p>
        </p:txBody>
      </p:sp>
      <p:sp>
        <p:nvSpPr>
          <p:cNvPr id="170" name="Google Shape;170;p19"/>
          <p:cNvSpPr txBox="1"/>
          <p:nvPr/>
        </p:nvSpPr>
        <p:spPr>
          <a:xfrm>
            <a:off x="5939875" y="3821025"/>
            <a:ext cx="365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21</a:t>
            </a:r>
            <a:endParaRPr sz="1300">
              <a:latin typeface="Times New Roman"/>
              <a:ea typeface="Times New Roman"/>
              <a:cs typeface="Times New Roman"/>
              <a:sym typeface="Times New Roman"/>
            </a:endParaRPr>
          </a:p>
        </p:txBody>
      </p:sp>
      <p:sp>
        <p:nvSpPr>
          <p:cNvPr id="171" name="Google Shape;171;p19"/>
          <p:cNvSpPr txBox="1"/>
          <p:nvPr/>
        </p:nvSpPr>
        <p:spPr>
          <a:xfrm>
            <a:off x="6529601" y="3821025"/>
            <a:ext cx="365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24</a:t>
            </a:r>
            <a:endParaRPr sz="1300">
              <a:latin typeface="Times New Roman"/>
              <a:ea typeface="Times New Roman"/>
              <a:cs typeface="Times New Roman"/>
              <a:sym typeface="Times New Roman"/>
            </a:endParaRPr>
          </a:p>
        </p:txBody>
      </p:sp>
      <p:sp>
        <p:nvSpPr>
          <p:cNvPr id="172" name="Google Shape;172;p19"/>
          <p:cNvSpPr txBox="1"/>
          <p:nvPr/>
        </p:nvSpPr>
        <p:spPr>
          <a:xfrm>
            <a:off x="7119325" y="3829450"/>
            <a:ext cx="399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(s)</a:t>
            </a:r>
            <a:endParaRPr sz="1300">
              <a:latin typeface="Times New Roman"/>
              <a:ea typeface="Times New Roman"/>
              <a:cs typeface="Times New Roman"/>
              <a:sym typeface="Times New Roman"/>
            </a:endParaRPr>
          </a:p>
        </p:txBody>
      </p:sp>
      <p:sp>
        <p:nvSpPr>
          <p:cNvPr id="173" name="Google Shape;173;p19"/>
          <p:cNvSpPr txBox="1"/>
          <p:nvPr/>
        </p:nvSpPr>
        <p:spPr>
          <a:xfrm>
            <a:off x="726400" y="3574300"/>
            <a:ext cx="861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T</a:t>
            </a:r>
            <a:r>
              <a:rPr lang="en" sz="1300">
                <a:latin typeface="Times New Roman"/>
                <a:ea typeface="Times New Roman"/>
                <a:cs typeface="Times New Roman"/>
                <a:sym typeface="Times New Roman"/>
              </a:rPr>
              <a:t>imeline</a:t>
            </a:r>
            <a:endParaRPr sz="1300">
              <a:latin typeface="Times New Roman"/>
              <a:ea typeface="Times New Roman"/>
              <a:cs typeface="Times New Roman"/>
              <a:sym typeface="Times New Roman"/>
            </a:endParaRPr>
          </a:p>
        </p:txBody>
      </p:sp>
      <p:sp>
        <p:nvSpPr>
          <p:cNvPr id="174" name="Google Shape;174;p19"/>
          <p:cNvSpPr txBox="1"/>
          <p:nvPr/>
        </p:nvSpPr>
        <p:spPr>
          <a:xfrm>
            <a:off x="571475" y="4107750"/>
            <a:ext cx="1322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Downstream</a:t>
            </a:r>
            <a:endParaRPr sz="1300">
              <a:latin typeface="Times New Roman"/>
              <a:ea typeface="Times New Roman"/>
              <a:cs typeface="Times New Roman"/>
              <a:sym typeface="Times New Roman"/>
            </a:endParaRPr>
          </a:p>
        </p:txBody>
      </p:sp>
      <p:sp>
        <p:nvSpPr>
          <p:cNvPr id="175" name="Google Shape;175;p19"/>
          <p:cNvSpPr txBox="1"/>
          <p:nvPr/>
        </p:nvSpPr>
        <p:spPr>
          <a:xfrm>
            <a:off x="495850" y="4641200"/>
            <a:ext cx="1322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Up</a:t>
            </a:r>
            <a:r>
              <a:rPr lang="en" sz="1300">
                <a:latin typeface="Times New Roman"/>
                <a:ea typeface="Times New Roman"/>
                <a:cs typeface="Times New Roman"/>
                <a:sym typeface="Times New Roman"/>
              </a:rPr>
              <a:t>stream</a:t>
            </a:r>
            <a:endParaRPr sz="13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0" st="0"/>
                                            </p:txEl>
                                          </p:spTgt>
                                        </p:tgtEl>
                                        <p:attrNameLst>
                                          <p:attrName>style.visibility</p:attrName>
                                        </p:attrNameLst>
                                      </p:cBhvr>
                                      <p:to>
                                        <p:strVal val="visible"/>
                                      </p:to>
                                    </p:set>
                                    <p:animEffect filter="fade" transition="in">
                                      <p:cBhvr>
                                        <p:cTn dur="1000"/>
                                        <p:tgtEl>
                                          <p:spTgt spid="1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1" st="1"/>
                                            </p:txEl>
                                          </p:spTgt>
                                        </p:tgtEl>
                                        <p:attrNameLst>
                                          <p:attrName>style.visibility</p:attrName>
                                        </p:attrNameLst>
                                      </p:cBhvr>
                                      <p:to>
                                        <p:strVal val="visible"/>
                                      </p:to>
                                    </p:set>
                                    <p:animEffect filter="fade" transition="in">
                                      <p:cBhvr>
                                        <p:cTn dur="1000"/>
                                        <p:tgtEl>
                                          <p:spTgt spid="1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2" st="2"/>
                                            </p:txEl>
                                          </p:spTgt>
                                        </p:tgtEl>
                                        <p:attrNameLst>
                                          <p:attrName>style.visibility</p:attrName>
                                        </p:attrNameLst>
                                      </p:cBhvr>
                                      <p:to>
                                        <p:strVal val="visible"/>
                                      </p:to>
                                    </p:set>
                                    <p:animEffect filter="fade" transition="in">
                                      <p:cBhvr>
                                        <p:cTn dur="1000"/>
                                        <p:tgtEl>
                                          <p:spTgt spid="1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3" st="3"/>
                                            </p:txEl>
                                          </p:spTgt>
                                        </p:tgtEl>
                                        <p:attrNameLst>
                                          <p:attrName>style.visibility</p:attrName>
                                        </p:attrNameLst>
                                      </p:cBhvr>
                                      <p:to>
                                        <p:strVal val="visible"/>
                                      </p:to>
                                    </p:set>
                                    <p:animEffect filter="fade" transition="in">
                                      <p:cBhvr>
                                        <p:cTn dur="1000"/>
                                        <p:tgtEl>
                                          <p:spTgt spid="1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4" st="4"/>
                                            </p:txEl>
                                          </p:spTgt>
                                        </p:tgtEl>
                                        <p:attrNameLst>
                                          <p:attrName>style.visibility</p:attrName>
                                        </p:attrNameLst>
                                      </p:cBhvr>
                                      <p:to>
                                        <p:strVal val="visible"/>
                                      </p:to>
                                    </p:set>
                                    <p:animEffect filter="fade" transition="in">
                                      <p:cBhvr>
                                        <p:cTn dur="1000"/>
                                        <p:tgtEl>
                                          <p:spTgt spid="13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5" st="5"/>
                                            </p:txEl>
                                          </p:spTgt>
                                        </p:tgtEl>
                                        <p:attrNameLst>
                                          <p:attrName>style.visibility</p:attrName>
                                        </p:attrNameLst>
                                      </p:cBhvr>
                                      <p:to>
                                        <p:strVal val="visible"/>
                                      </p:to>
                                    </p:set>
                                    <p:animEffect filter="fade" transition="in">
                                      <p:cBhvr>
                                        <p:cTn dur="1000"/>
                                        <p:tgtEl>
                                          <p:spTgt spid="13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6" st="6"/>
                                            </p:txEl>
                                          </p:spTgt>
                                        </p:tgtEl>
                                        <p:attrNameLst>
                                          <p:attrName>style.visibility</p:attrName>
                                        </p:attrNameLst>
                                      </p:cBhvr>
                                      <p:to>
                                        <p:strVal val="visible"/>
                                      </p:to>
                                    </p:set>
                                    <p:animEffect filter="fade" transition="in">
                                      <p:cBhvr>
                                        <p:cTn dur="1000"/>
                                        <p:tgtEl>
                                          <p:spTgt spid="13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7" st="7"/>
                                            </p:txEl>
                                          </p:spTgt>
                                        </p:tgtEl>
                                        <p:attrNameLst>
                                          <p:attrName>style.visibility</p:attrName>
                                        </p:attrNameLst>
                                      </p:cBhvr>
                                      <p:to>
                                        <p:strVal val="visible"/>
                                      </p:to>
                                    </p:set>
                                    <p:animEffect filter="fade" transition="in">
                                      <p:cBhvr>
                                        <p:cTn dur="1000"/>
                                        <p:tgtEl>
                                          <p:spTgt spid="13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8" st="8"/>
                                            </p:txEl>
                                          </p:spTgt>
                                        </p:tgtEl>
                                        <p:attrNameLst>
                                          <p:attrName>style.visibility</p:attrName>
                                        </p:attrNameLst>
                                      </p:cBhvr>
                                      <p:to>
                                        <p:strVal val="visible"/>
                                      </p:to>
                                    </p:set>
                                    <p:animEffect filter="fade" transition="in">
                                      <p:cBhvr>
                                        <p:cTn dur="1000"/>
                                        <p:tgtEl>
                                          <p:spTgt spid="13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9" st="9"/>
                                            </p:txEl>
                                          </p:spTgt>
                                        </p:tgtEl>
                                        <p:attrNameLst>
                                          <p:attrName>style.visibility</p:attrName>
                                        </p:attrNameLst>
                                      </p:cBhvr>
                                      <p:to>
                                        <p:strVal val="visible"/>
                                      </p:to>
                                    </p:set>
                                    <p:animEffect filter="fade" transition="in">
                                      <p:cBhvr>
                                        <p:cTn dur="1000"/>
                                        <p:tgtEl>
                                          <p:spTgt spid="13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lnSpc>
                <a:spcPct val="115000"/>
              </a:lnSpc>
              <a:spcBef>
                <a:spcPts val="0"/>
              </a:spcBef>
              <a:spcAft>
                <a:spcPts val="0"/>
              </a:spcAft>
              <a:buSzPct val="100000"/>
              <a:buAutoNum type="romanLcPeriod" startAt="6"/>
            </a:pPr>
            <a:r>
              <a:rPr lang="en"/>
              <a:t>Wind</a:t>
            </a:r>
            <a:r>
              <a:rPr lang="en"/>
              <a:t> module										IoT Design</a:t>
            </a:r>
            <a:endParaRPr/>
          </a:p>
        </p:txBody>
      </p:sp>
      <p:sp>
        <p:nvSpPr>
          <p:cNvPr id="181" name="Google Shape;181;p20"/>
          <p:cNvSpPr txBox="1"/>
          <p:nvPr>
            <p:ph idx="1" type="body"/>
          </p:nvPr>
        </p:nvSpPr>
        <p:spPr>
          <a:xfrm>
            <a:off x="311700" y="1159900"/>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YJ-FS RS232/RS285/TTL sensor</a:t>
            </a:r>
            <a:endParaRPr/>
          </a:p>
          <a:p>
            <a:pPr indent="-311150" lvl="1" marL="914400" rtl="0" algn="l">
              <a:spcBef>
                <a:spcPts val="0"/>
              </a:spcBef>
              <a:spcAft>
                <a:spcPts val="0"/>
              </a:spcAft>
              <a:buSzPts val="1300"/>
              <a:buChar char="○"/>
            </a:pPr>
            <a:r>
              <a:rPr lang="en"/>
              <a:t>Output constantly toggles between logic 0 and logic 1 when wind is detected</a:t>
            </a:r>
            <a:endParaRPr/>
          </a:p>
          <a:p>
            <a:pPr indent="-311150" lvl="0" marL="457200" rtl="0" algn="l">
              <a:spcBef>
                <a:spcPts val="0"/>
              </a:spcBef>
              <a:spcAft>
                <a:spcPts val="0"/>
              </a:spcAft>
              <a:buSzPts val="1300"/>
              <a:buChar char="➢"/>
            </a:pPr>
            <a:r>
              <a:rPr lang="en"/>
              <a:t>Operating clock period is 20 ms (equal to master clock)</a:t>
            </a:r>
            <a:endParaRPr/>
          </a:p>
          <a:p>
            <a:pPr indent="-311150" lvl="1" marL="914400" rtl="0" algn="l">
              <a:spcBef>
                <a:spcPts val="0"/>
              </a:spcBef>
              <a:spcAft>
                <a:spcPts val="0"/>
              </a:spcAft>
              <a:buSzPts val="1300"/>
              <a:buChar char="○"/>
            </a:pPr>
            <a:r>
              <a:rPr lang="en"/>
              <a:t>The module that decides the master clock period</a:t>
            </a:r>
            <a:endParaRPr/>
          </a:p>
        </p:txBody>
      </p:sp>
      <p:sp>
        <p:nvSpPr>
          <p:cNvPr id="182" name="Google Shape;182;p20"/>
          <p:cNvSpPr/>
          <p:nvPr/>
        </p:nvSpPr>
        <p:spPr>
          <a:xfrm>
            <a:off x="1684700" y="2642475"/>
            <a:ext cx="1781400" cy="1781400"/>
          </a:xfrm>
          <a:prstGeom prst="ellipse">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1684700" y="2642475"/>
            <a:ext cx="1781400" cy="1781400"/>
          </a:xfrm>
          <a:prstGeom prst="ellipse">
            <a:avLst/>
          </a:prstGeom>
          <a:noFill/>
          <a:ln cap="flat" cmpd="sng" w="762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0"/>
          <p:cNvPicPr preferRelativeResize="0"/>
          <p:nvPr/>
        </p:nvPicPr>
        <p:blipFill>
          <a:blip r:embed="rId3">
            <a:alphaModFix/>
          </a:blip>
          <a:stretch>
            <a:fillRect/>
          </a:stretch>
        </p:blipFill>
        <p:spPr>
          <a:xfrm rot="300000">
            <a:off x="1807250" y="2575675"/>
            <a:ext cx="1536300" cy="1536300"/>
          </a:xfrm>
          <a:prstGeom prst="rect">
            <a:avLst/>
          </a:prstGeom>
          <a:noFill/>
          <a:ln>
            <a:noFill/>
          </a:ln>
        </p:spPr>
      </p:pic>
      <p:sp>
        <p:nvSpPr>
          <p:cNvPr id="185" name="Google Shape;185;p20"/>
          <p:cNvSpPr/>
          <p:nvPr/>
        </p:nvSpPr>
        <p:spPr>
          <a:xfrm rot="297898">
            <a:off x="2535331" y="2703743"/>
            <a:ext cx="155985" cy="668265"/>
          </a:xfrm>
          <a:prstGeom prst="round2SameRect">
            <a:avLst>
              <a:gd fmla="val 16667" name="adj1"/>
              <a:gd fmla="val 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 name="Google Shape;186;p20"/>
          <p:cNvCxnSpPr/>
          <p:nvPr/>
        </p:nvCxnSpPr>
        <p:spPr>
          <a:xfrm>
            <a:off x="3681350" y="3533175"/>
            <a:ext cx="846000" cy="0"/>
          </a:xfrm>
          <a:prstGeom prst="straightConnector1">
            <a:avLst/>
          </a:prstGeom>
          <a:noFill/>
          <a:ln cap="flat" cmpd="sng" w="9525">
            <a:solidFill>
              <a:schemeClr val="accent1"/>
            </a:solidFill>
            <a:prstDash val="solid"/>
            <a:round/>
            <a:headEnd len="med" w="med" type="none"/>
            <a:tailEnd len="med" w="med" type="none"/>
          </a:ln>
        </p:spPr>
      </p:cxnSp>
      <p:cxnSp>
        <p:nvCxnSpPr>
          <p:cNvPr id="187" name="Google Shape;187;p20"/>
          <p:cNvCxnSpPr/>
          <p:nvPr/>
        </p:nvCxnSpPr>
        <p:spPr>
          <a:xfrm>
            <a:off x="5210500" y="3533175"/>
            <a:ext cx="846000" cy="0"/>
          </a:xfrm>
          <a:prstGeom prst="straightConnector1">
            <a:avLst/>
          </a:prstGeom>
          <a:noFill/>
          <a:ln cap="flat" cmpd="sng" w="9525">
            <a:solidFill>
              <a:schemeClr val="accent1"/>
            </a:solidFill>
            <a:prstDash val="solid"/>
            <a:round/>
            <a:headEnd len="med" w="med" type="none"/>
            <a:tailEnd len="med" w="med" type="none"/>
          </a:ln>
        </p:spPr>
      </p:cxnSp>
      <p:sp>
        <p:nvSpPr>
          <p:cNvPr id="188" name="Google Shape;188;p20"/>
          <p:cNvSpPr txBox="1"/>
          <p:nvPr/>
        </p:nvSpPr>
        <p:spPr>
          <a:xfrm>
            <a:off x="4579425" y="3340725"/>
            <a:ext cx="579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OUT</a:t>
            </a:r>
            <a:endParaRPr sz="1300">
              <a:latin typeface="Times New Roman"/>
              <a:ea typeface="Times New Roman"/>
              <a:cs typeface="Times New Roman"/>
              <a:sym typeface="Times New Roman"/>
            </a:endParaRPr>
          </a:p>
        </p:txBody>
      </p:sp>
      <p:pic>
        <p:nvPicPr>
          <p:cNvPr id="189" name="Google Shape;189;p20"/>
          <p:cNvPicPr preferRelativeResize="0"/>
          <p:nvPr/>
        </p:nvPicPr>
        <p:blipFill>
          <a:blip r:embed="rId3">
            <a:alphaModFix/>
          </a:blip>
          <a:stretch>
            <a:fillRect/>
          </a:stretch>
        </p:blipFill>
        <p:spPr>
          <a:xfrm rot="1440000">
            <a:off x="1846950" y="2575675"/>
            <a:ext cx="1536301" cy="1536301"/>
          </a:xfrm>
          <a:prstGeom prst="rect">
            <a:avLst/>
          </a:prstGeom>
          <a:noFill/>
          <a:ln>
            <a:noFill/>
          </a:ln>
        </p:spPr>
      </p:pic>
      <p:sp>
        <p:nvSpPr>
          <p:cNvPr id="190" name="Google Shape;190;p20"/>
          <p:cNvSpPr txBox="1"/>
          <p:nvPr/>
        </p:nvSpPr>
        <p:spPr>
          <a:xfrm>
            <a:off x="6108575" y="3340725"/>
            <a:ext cx="482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p:txBody>
      </p:sp>
      <p:sp>
        <p:nvSpPr>
          <p:cNvPr id="191" name="Google Shape;191;p20"/>
          <p:cNvSpPr/>
          <p:nvPr/>
        </p:nvSpPr>
        <p:spPr>
          <a:xfrm rot="1449148">
            <a:off x="2679856" y="2740448"/>
            <a:ext cx="156171" cy="668393"/>
          </a:xfrm>
          <a:prstGeom prst="round2SameRect">
            <a:avLst>
              <a:gd fmla="val 16667" name="adj1"/>
              <a:gd fmla="val 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 name="Google Shape;192;p20"/>
          <p:cNvCxnSpPr/>
          <p:nvPr/>
        </p:nvCxnSpPr>
        <p:spPr>
          <a:xfrm>
            <a:off x="3666500" y="3532900"/>
            <a:ext cx="913200" cy="300"/>
          </a:xfrm>
          <a:prstGeom prst="straightConnector1">
            <a:avLst/>
          </a:prstGeom>
          <a:noFill/>
          <a:ln cap="flat" cmpd="sng" w="9525">
            <a:solidFill>
              <a:srgbClr val="FF0000"/>
            </a:solidFill>
            <a:prstDash val="solid"/>
            <a:round/>
            <a:headEnd len="med" w="med" type="none"/>
            <a:tailEnd len="med" w="med" type="none"/>
          </a:ln>
        </p:spPr>
      </p:cxnSp>
      <p:cxnSp>
        <p:nvCxnSpPr>
          <p:cNvPr id="193" name="Google Shape;193;p20"/>
          <p:cNvCxnSpPr>
            <a:endCxn id="194" idx="1"/>
          </p:cNvCxnSpPr>
          <p:nvPr/>
        </p:nvCxnSpPr>
        <p:spPr>
          <a:xfrm>
            <a:off x="5158475" y="3533175"/>
            <a:ext cx="950100" cy="0"/>
          </a:xfrm>
          <a:prstGeom prst="straightConnector1">
            <a:avLst/>
          </a:prstGeom>
          <a:noFill/>
          <a:ln cap="flat" cmpd="sng" w="9525">
            <a:solidFill>
              <a:srgbClr val="FF0000"/>
            </a:solidFill>
            <a:prstDash val="solid"/>
            <a:round/>
            <a:headEnd len="med" w="med" type="none"/>
            <a:tailEnd len="med" w="med" type="none"/>
          </a:ln>
        </p:spPr>
      </p:cxnSp>
      <p:sp>
        <p:nvSpPr>
          <p:cNvPr id="194" name="Google Shape;194;p20"/>
          <p:cNvSpPr txBox="1"/>
          <p:nvPr/>
        </p:nvSpPr>
        <p:spPr>
          <a:xfrm>
            <a:off x="6108575" y="3340725"/>
            <a:ext cx="482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pic>
        <p:nvPicPr>
          <p:cNvPr id="195" name="Google Shape;195;p20"/>
          <p:cNvPicPr preferRelativeResize="0"/>
          <p:nvPr/>
        </p:nvPicPr>
        <p:blipFill>
          <a:blip r:embed="rId4">
            <a:alphaModFix/>
          </a:blip>
          <a:stretch>
            <a:fillRect/>
          </a:stretch>
        </p:blipFill>
        <p:spPr>
          <a:xfrm>
            <a:off x="6894175" y="1834500"/>
            <a:ext cx="1466850" cy="981075"/>
          </a:xfrm>
          <a:prstGeom prst="rect">
            <a:avLst/>
          </a:prstGeom>
          <a:noFill/>
          <a:ln>
            <a:noFill/>
          </a:ln>
        </p:spPr>
      </p:pic>
      <p:sp>
        <p:nvSpPr>
          <p:cNvPr id="196" name="Google Shape;196;p20"/>
          <p:cNvSpPr txBox="1"/>
          <p:nvPr/>
        </p:nvSpPr>
        <p:spPr>
          <a:xfrm>
            <a:off x="6417850" y="2924088"/>
            <a:ext cx="24195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300">
                <a:solidFill>
                  <a:schemeClr val="dk1"/>
                </a:solidFill>
                <a:latin typeface="Times New Roman"/>
                <a:ea typeface="Times New Roman"/>
                <a:cs typeface="Times New Roman"/>
                <a:sym typeface="Times New Roman"/>
              </a:rPr>
              <a:t>YJ-FS RS232/RS285/TTL sensor</a:t>
            </a:r>
            <a:endParaRPr sz="1300">
              <a:latin typeface="Times New Roman"/>
              <a:ea typeface="Times New Roman"/>
              <a:cs typeface="Times New Roman"/>
              <a:sym typeface="Times New Roman"/>
            </a:endParaRPr>
          </a:p>
        </p:txBody>
      </p:sp>
      <p:sp>
        <p:nvSpPr>
          <p:cNvPr id="197" name="Google Shape;197;p20"/>
          <p:cNvSpPr txBox="1"/>
          <p:nvPr>
            <p:ph idx="1" type="body"/>
          </p:nvPr>
        </p:nvSpPr>
        <p:spPr>
          <a:xfrm>
            <a:off x="311700" y="1118413"/>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wind module needs to</a:t>
            </a:r>
            <a:endParaRPr/>
          </a:p>
          <a:p>
            <a:pPr indent="-311150" lvl="1" marL="914400" rtl="0" algn="l">
              <a:spcBef>
                <a:spcPts val="0"/>
              </a:spcBef>
              <a:spcAft>
                <a:spcPts val="0"/>
              </a:spcAft>
              <a:buSzPts val="1300"/>
              <a:buChar char="○"/>
            </a:pPr>
            <a:r>
              <a:rPr lang="en"/>
              <a:t>Output 1 when and only when the fan is ON</a:t>
            </a:r>
            <a:endParaRPr/>
          </a:p>
          <a:p>
            <a:pPr indent="-311150" lvl="1" marL="914400" rtl="0" algn="l">
              <a:spcBef>
                <a:spcPts val="0"/>
              </a:spcBef>
              <a:spcAft>
                <a:spcPts val="0"/>
              </a:spcAft>
              <a:buSzPts val="1300"/>
              <a:buChar char="○"/>
            </a:pPr>
            <a:r>
              <a:rPr lang="en"/>
              <a:t>Avoid false trigger</a:t>
            </a:r>
            <a:endParaRPr/>
          </a:p>
          <a:p>
            <a:pPr indent="-311150" lvl="0" marL="457200" rtl="0" algn="l">
              <a:spcBef>
                <a:spcPts val="0"/>
              </a:spcBef>
              <a:spcAft>
                <a:spcPts val="0"/>
              </a:spcAft>
              <a:buSzPts val="1300"/>
              <a:buChar char="➢"/>
            </a:pPr>
            <a:r>
              <a:rPr lang="en"/>
              <a:t>Handling logic</a:t>
            </a:r>
            <a:endParaRPr/>
          </a:p>
          <a:p>
            <a:pPr indent="-311150" lvl="1" marL="914400" rtl="0" algn="l">
              <a:spcBef>
                <a:spcPts val="0"/>
              </a:spcBef>
              <a:spcAft>
                <a:spcPts val="0"/>
              </a:spcAft>
              <a:buSzPts val="1300"/>
              <a:buChar char="○"/>
            </a:pPr>
            <a:r>
              <a:rPr lang="en"/>
              <a:t>Initially output 0</a:t>
            </a:r>
            <a:endParaRPr/>
          </a:p>
          <a:p>
            <a:pPr indent="-311150" lvl="1" marL="914400" rtl="0" algn="l">
              <a:spcBef>
                <a:spcPts val="0"/>
              </a:spcBef>
              <a:spcAft>
                <a:spcPts val="0"/>
              </a:spcAft>
              <a:buSzPts val="1300"/>
              <a:buChar char="○"/>
            </a:pPr>
            <a:r>
              <a:rPr lang="en"/>
              <a:t>Fan ON → sensor starts toggling between logic 0 and 1</a:t>
            </a:r>
            <a:endParaRPr/>
          </a:p>
          <a:p>
            <a:pPr indent="-311150" lvl="1" marL="914400" rtl="0" algn="l">
              <a:spcBef>
                <a:spcPts val="0"/>
              </a:spcBef>
              <a:spcAft>
                <a:spcPts val="0"/>
              </a:spcAft>
              <a:buSzPts val="1300"/>
              <a:buChar char="○"/>
            </a:pPr>
            <a:r>
              <a:rPr lang="en"/>
              <a:t>A clock cycle is called </a:t>
            </a:r>
            <a:r>
              <a:rPr i="1" lang="en"/>
              <a:t>filled</a:t>
            </a:r>
            <a:r>
              <a:rPr lang="en"/>
              <a:t> if any toggling happens in that cycle</a:t>
            </a:r>
            <a:endParaRPr/>
          </a:p>
          <a:p>
            <a:pPr indent="-311150" lvl="1" marL="914400" rtl="0" algn="l">
              <a:spcBef>
                <a:spcPts val="0"/>
              </a:spcBef>
              <a:spcAft>
                <a:spcPts val="0"/>
              </a:spcAft>
              <a:buSzPts val="1300"/>
              <a:buChar char="○"/>
            </a:pPr>
            <a:r>
              <a:rPr lang="en"/>
              <a:t>Once enough cycles are </a:t>
            </a:r>
            <a:r>
              <a:rPr i="1" lang="en"/>
              <a:t>filled </a:t>
            </a:r>
            <a:r>
              <a:rPr lang="en"/>
              <a:t>consecutively, change the output to 1</a:t>
            </a:r>
            <a:endParaRPr/>
          </a:p>
          <a:p>
            <a:pPr indent="-311150" lvl="1" marL="914400" rtl="0" algn="l">
              <a:spcBef>
                <a:spcPts val="0"/>
              </a:spcBef>
              <a:spcAft>
                <a:spcPts val="0"/>
              </a:spcAft>
              <a:buSzPts val="1300"/>
              <a:buChar char="○"/>
            </a:pPr>
            <a:r>
              <a:rPr lang="en"/>
              <a:t>Fan OFF → the toggling slowly comes to a halt</a:t>
            </a:r>
            <a:endParaRPr/>
          </a:p>
          <a:p>
            <a:pPr indent="-311150" lvl="1" marL="914400" rtl="0" algn="l">
              <a:spcBef>
                <a:spcPts val="0"/>
              </a:spcBef>
              <a:spcAft>
                <a:spcPts val="0"/>
              </a:spcAft>
              <a:buSzPts val="1300"/>
              <a:buChar char="○"/>
            </a:pPr>
            <a:r>
              <a:rPr lang="en"/>
              <a:t>Once a single cycle is </a:t>
            </a:r>
            <a:r>
              <a:rPr i="1" lang="en"/>
              <a:t>empty, </a:t>
            </a:r>
            <a:r>
              <a:rPr lang="en"/>
              <a:t>immediately change the output back to 0</a:t>
            </a:r>
            <a:endParaRPr/>
          </a:p>
          <a:p>
            <a:pPr indent="-311150" lvl="0" marL="457200" rtl="0" algn="l">
              <a:spcBef>
                <a:spcPts val="0"/>
              </a:spcBef>
              <a:spcAft>
                <a:spcPts val="0"/>
              </a:spcAft>
              <a:buSzPts val="1300"/>
              <a:buChar char="➢"/>
            </a:pPr>
            <a:r>
              <a:rPr lang="en"/>
              <a:t>A latency of 7 seconds</a:t>
            </a:r>
            <a:endParaRPr/>
          </a:p>
        </p:txBody>
      </p:sp>
      <p:cxnSp>
        <p:nvCxnSpPr>
          <p:cNvPr id="198" name="Google Shape;198;p20"/>
          <p:cNvCxnSpPr/>
          <p:nvPr/>
        </p:nvCxnSpPr>
        <p:spPr>
          <a:xfrm flipH="1" rot="10800000">
            <a:off x="1961900" y="4163925"/>
            <a:ext cx="1026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99" name="Google Shape;199;p20"/>
          <p:cNvCxnSpPr/>
          <p:nvPr/>
        </p:nvCxnSpPr>
        <p:spPr>
          <a:xfrm>
            <a:off x="2064393" y="4163775"/>
            <a:ext cx="948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00" name="Google Shape;200;p20"/>
          <p:cNvCxnSpPr/>
          <p:nvPr/>
        </p:nvCxnSpPr>
        <p:spPr>
          <a:xfrm flipH="1" rot="10800000">
            <a:off x="2159009" y="4163925"/>
            <a:ext cx="1026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01" name="Google Shape;201;p20"/>
          <p:cNvCxnSpPr/>
          <p:nvPr/>
        </p:nvCxnSpPr>
        <p:spPr>
          <a:xfrm>
            <a:off x="2261502" y="4163775"/>
            <a:ext cx="948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02" name="Google Shape;202;p20"/>
          <p:cNvCxnSpPr/>
          <p:nvPr/>
        </p:nvCxnSpPr>
        <p:spPr>
          <a:xfrm flipH="1" rot="10800000">
            <a:off x="2356119" y="4163925"/>
            <a:ext cx="1026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03" name="Google Shape;203;p20"/>
          <p:cNvCxnSpPr/>
          <p:nvPr/>
        </p:nvCxnSpPr>
        <p:spPr>
          <a:xfrm>
            <a:off x="2458612" y="4163775"/>
            <a:ext cx="948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04" name="Google Shape;204;p20"/>
          <p:cNvCxnSpPr/>
          <p:nvPr/>
        </p:nvCxnSpPr>
        <p:spPr>
          <a:xfrm flipH="1" rot="10800000">
            <a:off x="2553250" y="4164000"/>
            <a:ext cx="1026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05" name="Google Shape;205;p20"/>
          <p:cNvCxnSpPr/>
          <p:nvPr/>
        </p:nvCxnSpPr>
        <p:spPr>
          <a:xfrm>
            <a:off x="2655743" y="4163850"/>
            <a:ext cx="948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06" name="Google Shape;206;p20"/>
          <p:cNvCxnSpPr/>
          <p:nvPr/>
        </p:nvCxnSpPr>
        <p:spPr>
          <a:xfrm flipH="1" rot="10800000">
            <a:off x="2750359" y="4164000"/>
            <a:ext cx="1026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07" name="Google Shape;207;p20"/>
          <p:cNvCxnSpPr/>
          <p:nvPr/>
        </p:nvCxnSpPr>
        <p:spPr>
          <a:xfrm>
            <a:off x="2852852" y="4163850"/>
            <a:ext cx="948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08" name="Google Shape;208;p20"/>
          <p:cNvCxnSpPr/>
          <p:nvPr/>
        </p:nvCxnSpPr>
        <p:spPr>
          <a:xfrm flipH="1" rot="10800000">
            <a:off x="2947469" y="4164000"/>
            <a:ext cx="1026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09" name="Google Shape;209;p20"/>
          <p:cNvCxnSpPr/>
          <p:nvPr/>
        </p:nvCxnSpPr>
        <p:spPr>
          <a:xfrm>
            <a:off x="3049962" y="4163850"/>
            <a:ext cx="948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10" name="Google Shape;210;p20"/>
          <p:cNvCxnSpPr/>
          <p:nvPr/>
        </p:nvCxnSpPr>
        <p:spPr>
          <a:xfrm flipH="1" rot="10800000">
            <a:off x="3144600" y="4164038"/>
            <a:ext cx="1026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11" name="Google Shape;211;p20"/>
          <p:cNvCxnSpPr/>
          <p:nvPr/>
        </p:nvCxnSpPr>
        <p:spPr>
          <a:xfrm>
            <a:off x="3247093" y="4163888"/>
            <a:ext cx="948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12" name="Google Shape;212;p20"/>
          <p:cNvCxnSpPr/>
          <p:nvPr/>
        </p:nvCxnSpPr>
        <p:spPr>
          <a:xfrm flipH="1" rot="10800000">
            <a:off x="3341709" y="4164038"/>
            <a:ext cx="1026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13" name="Google Shape;213;p20"/>
          <p:cNvCxnSpPr/>
          <p:nvPr/>
        </p:nvCxnSpPr>
        <p:spPr>
          <a:xfrm>
            <a:off x="3444202" y="4163888"/>
            <a:ext cx="948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14" name="Google Shape;214;p20"/>
          <p:cNvCxnSpPr/>
          <p:nvPr/>
        </p:nvCxnSpPr>
        <p:spPr>
          <a:xfrm flipH="1" rot="10800000">
            <a:off x="3538819" y="4164038"/>
            <a:ext cx="1026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15" name="Google Shape;215;p20"/>
          <p:cNvCxnSpPr/>
          <p:nvPr/>
        </p:nvCxnSpPr>
        <p:spPr>
          <a:xfrm>
            <a:off x="3641312" y="4163888"/>
            <a:ext cx="948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16" name="Google Shape;216;p20"/>
          <p:cNvCxnSpPr/>
          <p:nvPr/>
        </p:nvCxnSpPr>
        <p:spPr>
          <a:xfrm flipH="1" rot="10800000">
            <a:off x="3735950" y="4164113"/>
            <a:ext cx="1026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17" name="Google Shape;217;p20"/>
          <p:cNvCxnSpPr/>
          <p:nvPr/>
        </p:nvCxnSpPr>
        <p:spPr>
          <a:xfrm>
            <a:off x="3838443" y="4163963"/>
            <a:ext cx="948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18" name="Google Shape;218;p20"/>
          <p:cNvCxnSpPr/>
          <p:nvPr/>
        </p:nvCxnSpPr>
        <p:spPr>
          <a:xfrm flipH="1" rot="10800000">
            <a:off x="3933059" y="4164113"/>
            <a:ext cx="1026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19" name="Google Shape;219;p20"/>
          <p:cNvCxnSpPr/>
          <p:nvPr/>
        </p:nvCxnSpPr>
        <p:spPr>
          <a:xfrm>
            <a:off x="4035552" y="4163963"/>
            <a:ext cx="948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20" name="Google Shape;220;p20"/>
          <p:cNvCxnSpPr/>
          <p:nvPr/>
        </p:nvCxnSpPr>
        <p:spPr>
          <a:xfrm flipH="1" rot="10800000">
            <a:off x="4130169" y="4164113"/>
            <a:ext cx="1026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21" name="Google Shape;221;p20"/>
          <p:cNvCxnSpPr/>
          <p:nvPr/>
        </p:nvCxnSpPr>
        <p:spPr>
          <a:xfrm>
            <a:off x="4232662" y="4163963"/>
            <a:ext cx="948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22" name="Google Shape;222;p20"/>
          <p:cNvCxnSpPr/>
          <p:nvPr/>
        </p:nvCxnSpPr>
        <p:spPr>
          <a:xfrm flipH="1" rot="10800000">
            <a:off x="4327300" y="4163750"/>
            <a:ext cx="1026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23" name="Google Shape;223;p20"/>
          <p:cNvCxnSpPr/>
          <p:nvPr/>
        </p:nvCxnSpPr>
        <p:spPr>
          <a:xfrm>
            <a:off x="4429793" y="4163600"/>
            <a:ext cx="948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24" name="Google Shape;224;p20"/>
          <p:cNvCxnSpPr/>
          <p:nvPr/>
        </p:nvCxnSpPr>
        <p:spPr>
          <a:xfrm flipH="1" rot="10800000">
            <a:off x="4524409" y="4163750"/>
            <a:ext cx="1026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25" name="Google Shape;225;p20"/>
          <p:cNvCxnSpPr/>
          <p:nvPr/>
        </p:nvCxnSpPr>
        <p:spPr>
          <a:xfrm>
            <a:off x="4626902" y="4163600"/>
            <a:ext cx="948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26" name="Google Shape;226;p20"/>
          <p:cNvCxnSpPr/>
          <p:nvPr/>
        </p:nvCxnSpPr>
        <p:spPr>
          <a:xfrm flipH="1" rot="10800000">
            <a:off x="4721519" y="4163750"/>
            <a:ext cx="1026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27" name="Google Shape;227;p20"/>
          <p:cNvCxnSpPr/>
          <p:nvPr/>
        </p:nvCxnSpPr>
        <p:spPr>
          <a:xfrm>
            <a:off x="4824012" y="4163600"/>
            <a:ext cx="948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28" name="Google Shape;228;p20"/>
          <p:cNvCxnSpPr/>
          <p:nvPr/>
        </p:nvCxnSpPr>
        <p:spPr>
          <a:xfrm flipH="1" rot="10800000">
            <a:off x="4918650" y="4163825"/>
            <a:ext cx="1026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29" name="Google Shape;229;p20"/>
          <p:cNvCxnSpPr/>
          <p:nvPr/>
        </p:nvCxnSpPr>
        <p:spPr>
          <a:xfrm>
            <a:off x="5021143" y="4163675"/>
            <a:ext cx="948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30" name="Google Shape;230;p20"/>
          <p:cNvCxnSpPr/>
          <p:nvPr/>
        </p:nvCxnSpPr>
        <p:spPr>
          <a:xfrm flipH="1" rot="10800000">
            <a:off x="5115759" y="4163825"/>
            <a:ext cx="1026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31" name="Google Shape;231;p20"/>
          <p:cNvCxnSpPr/>
          <p:nvPr/>
        </p:nvCxnSpPr>
        <p:spPr>
          <a:xfrm>
            <a:off x="5218252" y="4163675"/>
            <a:ext cx="948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32" name="Google Shape;232;p20"/>
          <p:cNvCxnSpPr/>
          <p:nvPr/>
        </p:nvCxnSpPr>
        <p:spPr>
          <a:xfrm flipH="1" rot="10800000">
            <a:off x="5312869" y="4163825"/>
            <a:ext cx="1026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33" name="Google Shape;233;p20"/>
          <p:cNvCxnSpPr/>
          <p:nvPr/>
        </p:nvCxnSpPr>
        <p:spPr>
          <a:xfrm>
            <a:off x="5415362" y="4163675"/>
            <a:ext cx="948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34" name="Google Shape;234;p20"/>
          <p:cNvCxnSpPr/>
          <p:nvPr/>
        </p:nvCxnSpPr>
        <p:spPr>
          <a:xfrm flipH="1" rot="10800000">
            <a:off x="5510000" y="4163863"/>
            <a:ext cx="1026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35" name="Google Shape;235;p20"/>
          <p:cNvCxnSpPr/>
          <p:nvPr/>
        </p:nvCxnSpPr>
        <p:spPr>
          <a:xfrm>
            <a:off x="5612493" y="4163713"/>
            <a:ext cx="948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36" name="Google Shape;236;p20"/>
          <p:cNvCxnSpPr/>
          <p:nvPr/>
        </p:nvCxnSpPr>
        <p:spPr>
          <a:xfrm flipH="1" rot="10800000">
            <a:off x="5707109" y="4163863"/>
            <a:ext cx="1026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37" name="Google Shape;237;p20"/>
          <p:cNvCxnSpPr/>
          <p:nvPr/>
        </p:nvCxnSpPr>
        <p:spPr>
          <a:xfrm>
            <a:off x="5809602" y="4163713"/>
            <a:ext cx="948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38" name="Google Shape;238;p20"/>
          <p:cNvCxnSpPr/>
          <p:nvPr/>
        </p:nvCxnSpPr>
        <p:spPr>
          <a:xfrm flipH="1" rot="10800000">
            <a:off x="5904219" y="4163863"/>
            <a:ext cx="1026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39" name="Google Shape;239;p20"/>
          <p:cNvCxnSpPr/>
          <p:nvPr/>
        </p:nvCxnSpPr>
        <p:spPr>
          <a:xfrm>
            <a:off x="6006712" y="4163713"/>
            <a:ext cx="948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40" name="Google Shape;240;p20"/>
          <p:cNvCxnSpPr/>
          <p:nvPr/>
        </p:nvCxnSpPr>
        <p:spPr>
          <a:xfrm rot="10800000">
            <a:off x="1618091" y="4392415"/>
            <a:ext cx="343800" cy="0"/>
          </a:xfrm>
          <a:prstGeom prst="straightConnector1">
            <a:avLst/>
          </a:prstGeom>
          <a:noFill/>
          <a:ln cap="flat" cmpd="sng" w="9525">
            <a:solidFill>
              <a:schemeClr val="dk2"/>
            </a:solidFill>
            <a:prstDash val="solid"/>
            <a:round/>
            <a:headEnd len="med" w="med" type="none"/>
            <a:tailEnd len="med" w="med" type="none"/>
          </a:ln>
        </p:spPr>
      </p:cxnSp>
      <p:cxnSp>
        <p:nvCxnSpPr>
          <p:cNvPr id="241" name="Google Shape;241;p20"/>
          <p:cNvCxnSpPr/>
          <p:nvPr/>
        </p:nvCxnSpPr>
        <p:spPr>
          <a:xfrm rot="10800000">
            <a:off x="1276141" y="4389552"/>
            <a:ext cx="343800" cy="0"/>
          </a:xfrm>
          <a:prstGeom prst="straightConnector1">
            <a:avLst/>
          </a:prstGeom>
          <a:noFill/>
          <a:ln cap="flat" cmpd="sng" w="9525">
            <a:solidFill>
              <a:schemeClr val="dk2"/>
            </a:solidFill>
            <a:prstDash val="solid"/>
            <a:round/>
            <a:headEnd len="med" w="med" type="none"/>
            <a:tailEnd len="med" w="med" type="none"/>
          </a:ln>
        </p:spPr>
      </p:cxnSp>
      <p:cxnSp>
        <p:nvCxnSpPr>
          <p:cNvPr id="242" name="Google Shape;242;p20"/>
          <p:cNvCxnSpPr/>
          <p:nvPr/>
        </p:nvCxnSpPr>
        <p:spPr>
          <a:xfrm rot="10800000">
            <a:off x="7036491" y="4392415"/>
            <a:ext cx="343800" cy="0"/>
          </a:xfrm>
          <a:prstGeom prst="straightConnector1">
            <a:avLst/>
          </a:prstGeom>
          <a:noFill/>
          <a:ln cap="flat" cmpd="sng" w="9525">
            <a:solidFill>
              <a:schemeClr val="dk2"/>
            </a:solidFill>
            <a:prstDash val="solid"/>
            <a:round/>
            <a:headEnd len="med" w="med" type="none"/>
            <a:tailEnd len="med" w="med" type="none"/>
          </a:ln>
        </p:spPr>
      </p:cxnSp>
      <p:cxnSp>
        <p:nvCxnSpPr>
          <p:cNvPr id="243" name="Google Shape;243;p20"/>
          <p:cNvCxnSpPr/>
          <p:nvPr/>
        </p:nvCxnSpPr>
        <p:spPr>
          <a:xfrm rot="10800000">
            <a:off x="6692691" y="4392415"/>
            <a:ext cx="343800" cy="0"/>
          </a:xfrm>
          <a:prstGeom prst="straightConnector1">
            <a:avLst/>
          </a:prstGeom>
          <a:noFill/>
          <a:ln cap="flat" cmpd="sng" w="9525">
            <a:solidFill>
              <a:schemeClr val="dk2"/>
            </a:solidFill>
            <a:prstDash val="solid"/>
            <a:round/>
            <a:headEnd len="med" w="med" type="none"/>
            <a:tailEnd len="med" w="med" type="none"/>
          </a:ln>
        </p:spPr>
      </p:cxnSp>
      <p:cxnSp>
        <p:nvCxnSpPr>
          <p:cNvPr id="244" name="Google Shape;244;p20"/>
          <p:cNvCxnSpPr/>
          <p:nvPr/>
        </p:nvCxnSpPr>
        <p:spPr>
          <a:xfrm flipH="1" rot="10800000">
            <a:off x="1306375" y="4613225"/>
            <a:ext cx="40737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45" name="Google Shape;245;p20"/>
          <p:cNvCxnSpPr/>
          <p:nvPr/>
        </p:nvCxnSpPr>
        <p:spPr>
          <a:xfrm>
            <a:off x="5379896" y="4613225"/>
            <a:ext cx="3764100" cy="228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46" name="Google Shape;246;p20"/>
          <p:cNvCxnSpPr/>
          <p:nvPr/>
        </p:nvCxnSpPr>
        <p:spPr>
          <a:xfrm rot="10800000">
            <a:off x="6402166" y="4392415"/>
            <a:ext cx="343800" cy="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20"/>
          <p:cNvCxnSpPr/>
          <p:nvPr/>
        </p:nvCxnSpPr>
        <p:spPr>
          <a:xfrm rot="10800000">
            <a:off x="6058366" y="4392415"/>
            <a:ext cx="343800" cy="0"/>
          </a:xfrm>
          <a:prstGeom prst="straightConnector1">
            <a:avLst/>
          </a:prstGeom>
          <a:noFill/>
          <a:ln cap="flat" cmpd="sng" w="9525">
            <a:solidFill>
              <a:schemeClr val="dk2"/>
            </a:solidFill>
            <a:prstDash val="solid"/>
            <a:round/>
            <a:headEnd len="med" w="med" type="none"/>
            <a:tailEnd len="med" w="med" type="none"/>
          </a:ln>
        </p:spPr>
      </p:cxnSp>
      <p:sp>
        <p:nvSpPr>
          <p:cNvPr id="248" name="Google Shape;248;p20"/>
          <p:cNvSpPr txBox="1"/>
          <p:nvPr/>
        </p:nvSpPr>
        <p:spPr>
          <a:xfrm>
            <a:off x="4350" y="4163600"/>
            <a:ext cx="1322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Downstream</a:t>
            </a:r>
            <a:endParaRPr sz="1300">
              <a:latin typeface="Times New Roman"/>
              <a:ea typeface="Times New Roman"/>
              <a:cs typeface="Times New Roman"/>
              <a:sym typeface="Times New Roman"/>
            </a:endParaRPr>
          </a:p>
        </p:txBody>
      </p:sp>
      <p:sp>
        <p:nvSpPr>
          <p:cNvPr id="249" name="Google Shape;249;p20"/>
          <p:cNvSpPr txBox="1"/>
          <p:nvPr/>
        </p:nvSpPr>
        <p:spPr>
          <a:xfrm>
            <a:off x="-112750" y="4635525"/>
            <a:ext cx="1322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Upstream</a:t>
            </a:r>
            <a:endParaRPr sz="1300">
              <a:latin typeface="Times New Roman"/>
              <a:ea typeface="Times New Roman"/>
              <a:cs typeface="Times New Roman"/>
              <a:sym typeface="Times New Roman"/>
            </a:endParaRPr>
          </a:p>
        </p:txBody>
      </p:sp>
      <p:cxnSp>
        <p:nvCxnSpPr>
          <p:cNvPr id="250" name="Google Shape;250;p20"/>
          <p:cNvCxnSpPr/>
          <p:nvPr/>
        </p:nvCxnSpPr>
        <p:spPr>
          <a:xfrm rot="10800000">
            <a:off x="8364616" y="4389540"/>
            <a:ext cx="343800" cy="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20"/>
          <p:cNvCxnSpPr/>
          <p:nvPr/>
        </p:nvCxnSpPr>
        <p:spPr>
          <a:xfrm rot="10800000">
            <a:off x="8020816" y="4389540"/>
            <a:ext cx="343800" cy="0"/>
          </a:xfrm>
          <a:prstGeom prst="straightConnector1">
            <a:avLst/>
          </a:prstGeom>
          <a:noFill/>
          <a:ln cap="flat" cmpd="sng" w="9525">
            <a:solidFill>
              <a:schemeClr val="dk2"/>
            </a:solidFill>
            <a:prstDash val="solid"/>
            <a:round/>
            <a:headEnd len="med" w="med" type="none"/>
            <a:tailEnd len="med" w="med" type="none"/>
          </a:ln>
        </p:spPr>
      </p:cxnSp>
      <p:cxnSp>
        <p:nvCxnSpPr>
          <p:cNvPr id="252" name="Google Shape;252;p20"/>
          <p:cNvCxnSpPr/>
          <p:nvPr/>
        </p:nvCxnSpPr>
        <p:spPr>
          <a:xfrm rot="10800000">
            <a:off x="7730291" y="4389540"/>
            <a:ext cx="343800" cy="0"/>
          </a:xfrm>
          <a:prstGeom prst="straightConnector1">
            <a:avLst/>
          </a:prstGeom>
          <a:noFill/>
          <a:ln cap="flat" cmpd="sng" w="9525">
            <a:solidFill>
              <a:schemeClr val="dk2"/>
            </a:solidFill>
            <a:prstDash val="solid"/>
            <a:round/>
            <a:headEnd len="med" w="med" type="none"/>
            <a:tailEnd len="med" w="med" type="none"/>
          </a:ln>
        </p:spPr>
      </p:cxnSp>
      <p:cxnSp>
        <p:nvCxnSpPr>
          <p:cNvPr id="253" name="Google Shape;253;p20"/>
          <p:cNvCxnSpPr/>
          <p:nvPr/>
        </p:nvCxnSpPr>
        <p:spPr>
          <a:xfrm rot="10800000">
            <a:off x="7386491" y="4389540"/>
            <a:ext cx="343800" cy="0"/>
          </a:xfrm>
          <a:prstGeom prst="straightConnector1">
            <a:avLst/>
          </a:prstGeom>
          <a:noFill/>
          <a:ln cap="flat" cmpd="sng" w="9525">
            <a:solidFill>
              <a:schemeClr val="dk2"/>
            </a:solidFill>
            <a:prstDash val="solid"/>
            <a:round/>
            <a:headEnd len="med" w="med" type="none"/>
            <a:tailEnd len="med" w="med" type="none"/>
          </a:ln>
        </p:spPr>
      </p:cxnSp>
      <p:cxnSp>
        <p:nvCxnSpPr>
          <p:cNvPr id="254" name="Google Shape;254;p20"/>
          <p:cNvCxnSpPr/>
          <p:nvPr/>
        </p:nvCxnSpPr>
        <p:spPr>
          <a:xfrm rot="10800000">
            <a:off x="8708416" y="4392415"/>
            <a:ext cx="343800" cy="0"/>
          </a:xfrm>
          <a:prstGeom prst="straightConnector1">
            <a:avLst/>
          </a:prstGeom>
          <a:noFill/>
          <a:ln cap="flat" cmpd="sng" w="9525">
            <a:solidFill>
              <a:schemeClr val="dk2"/>
            </a:solidFill>
            <a:prstDash val="solid"/>
            <a:round/>
            <a:headEnd len="med" w="med" type="none"/>
            <a:tailEnd len="med" w="med" type="none"/>
          </a:ln>
        </p:spPr>
      </p:cxnSp>
      <p:cxnSp>
        <p:nvCxnSpPr>
          <p:cNvPr id="255" name="Google Shape;255;p20"/>
          <p:cNvCxnSpPr/>
          <p:nvPr/>
        </p:nvCxnSpPr>
        <p:spPr>
          <a:xfrm flipH="1" rot="10800000">
            <a:off x="2028000" y="4000425"/>
            <a:ext cx="1313700" cy="7500"/>
          </a:xfrm>
          <a:prstGeom prst="straightConnector1">
            <a:avLst/>
          </a:prstGeom>
          <a:noFill/>
          <a:ln cap="flat" cmpd="sng" w="9525">
            <a:solidFill>
              <a:srgbClr val="FF0000"/>
            </a:solidFill>
            <a:prstDash val="solid"/>
            <a:round/>
            <a:headEnd len="med" w="med" type="none"/>
            <a:tailEnd len="med" w="med" type="none"/>
          </a:ln>
        </p:spPr>
      </p:cxnSp>
      <p:cxnSp>
        <p:nvCxnSpPr>
          <p:cNvPr id="256" name="Google Shape;256;p20"/>
          <p:cNvCxnSpPr/>
          <p:nvPr/>
        </p:nvCxnSpPr>
        <p:spPr>
          <a:xfrm flipH="1" rot="10800000">
            <a:off x="6058375" y="3996075"/>
            <a:ext cx="1185600" cy="16200"/>
          </a:xfrm>
          <a:prstGeom prst="straightConnector1">
            <a:avLst/>
          </a:prstGeom>
          <a:noFill/>
          <a:ln cap="flat" cmpd="sng" w="9525">
            <a:solidFill>
              <a:srgbClr val="FF0000"/>
            </a:solidFill>
            <a:prstDash val="solid"/>
            <a:round/>
            <a:headEnd len="med" w="med" type="none"/>
            <a:tailEnd len="med" w="med" type="none"/>
          </a:ln>
        </p:spPr>
      </p:cxnSp>
      <p:cxnSp>
        <p:nvCxnSpPr>
          <p:cNvPr id="257" name="Google Shape;257;p20"/>
          <p:cNvCxnSpPr/>
          <p:nvPr/>
        </p:nvCxnSpPr>
        <p:spPr>
          <a:xfrm flipH="1">
            <a:off x="2026150" y="3948550"/>
            <a:ext cx="7500" cy="133500"/>
          </a:xfrm>
          <a:prstGeom prst="straightConnector1">
            <a:avLst/>
          </a:prstGeom>
          <a:noFill/>
          <a:ln cap="flat" cmpd="sng" w="9525">
            <a:solidFill>
              <a:srgbClr val="FF0000"/>
            </a:solidFill>
            <a:prstDash val="solid"/>
            <a:round/>
            <a:headEnd len="med" w="med" type="none"/>
            <a:tailEnd len="med" w="med" type="none"/>
          </a:ln>
        </p:spPr>
      </p:cxnSp>
      <p:cxnSp>
        <p:nvCxnSpPr>
          <p:cNvPr id="258" name="Google Shape;258;p20"/>
          <p:cNvCxnSpPr/>
          <p:nvPr/>
        </p:nvCxnSpPr>
        <p:spPr>
          <a:xfrm flipH="1">
            <a:off x="3339475" y="3937425"/>
            <a:ext cx="7500" cy="133500"/>
          </a:xfrm>
          <a:prstGeom prst="straightConnector1">
            <a:avLst/>
          </a:prstGeom>
          <a:noFill/>
          <a:ln cap="flat" cmpd="sng" w="9525">
            <a:solidFill>
              <a:srgbClr val="FF0000"/>
            </a:solidFill>
            <a:prstDash val="solid"/>
            <a:round/>
            <a:headEnd len="med" w="med" type="none"/>
            <a:tailEnd len="med" w="med" type="none"/>
          </a:ln>
        </p:spPr>
      </p:cxnSp>
      <p:cxnSp>
        <p:nvCxnSpPr>
          <p:cNvPr id="259" name="Google Shape;259;p20"/>
          <p:cNvCxnSpPr/>
          <p:nvPr/>
        </p:nvCxnSpPr>
        <p:spPr>
          <a:xfrm flipH="1">
            <a:off x="6050350" y="3937425"/>
            <a:ext cx="7500" cy="133500"/>
          </a:xfrm>
          <a:prstGeom prst="straightConnector1">
            <a:avLst/>
          </a:prstGeom>
          <a:noFill/>
          <a:ln cap="flat" cmpd="sng" w="9525">
            <a:solidFill>
              <a:srgbClr val="FF0000"/>
            </a:solidFill>
            <a:prstDash val="solid"/>
            <a:round/>
            <a:headEnd len="med" w="med" type="none"/>
            <a:tailEnd len="med" w="med" type="none"/>
          </a:ln>
        </p:spPr>
      </p:cxnSp>
      <p:cxnSp>
        <p:nvCxnSpPr>
          <p:cNvPr id="260" name="Google Shape;260;p20"/>
          <p:cNvCxnSpPr/>
          <p:nvPr/>
        </p:nvCxnSpPr>
        <p:spPr>
          <a:xfrm flipH="1">
            <a:off x="7244500" y="3937425"/>
            <a:ext cx="7500" cy="133500"/>
          </a:xfrm>
          <a:prstGeom prst="straightConnector1">
            <a:avLst/>
          </a:prstGeom>
          <a:noFill/>
          <a:ln cap="flat" cmpd="sng" w="9525">
            <a:solidFill>
              <a:srgbClr val="FF0000"/>
            </a:solidFill>
            <a:prstDash val="solid"/>
            <a:round/>
            <a:headEnd len="med" w="med" type="none"/>
            <a:tailEnd len="med" w="med" type="none"/>
          </a:ln>
        </p:spPr>
      </p:cxnSp>
      <p:sp>
        <p:nvSpPr>
          <p:cNvPr id="261" name="Google Shape;261;p20"/>
          <p:cNvSpPr txBox="1"/>
          <p:nvPr/>
        </p:nvSpPr>
        <p:spPr>
          <a:xfrm>
            <a:off x="2449113" y="3557725"/>
            <a:ext cx="474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7s</a:t>
            </a:r>
            <a:endParaRPr sz="1300">
              <a:latin typeface="Times New Roman"/>
              <a:ea typeface="Times New Roman"/>
              <a:cs typeface="Times New Roman"/>
              <a:sym typeface="Times New Roman"/>
            </a:endParaRPr>
          </a:p>
        </p:txBody>
      </p:sp>
      <p:sp>
        <p:nvSpPr>
          <p:cNvPr id="262" name="Google Shape;262;p20"/>
          <p:cNvSpPr txBox="1"/>
          <p:nvPr/>
        </p:nvSpPr>
        <p:spPr>
          <a:xfrm>
            <a:off x="6413725" y="3552525"/>
            <a:ext cx="474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7s</a:t>
            </a:r>
            <a:endParaRPr sz="13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0" st="0"/>
                                            </p:txEl>
                                          </p:spTgt>
                                        </p:tgtEl>
                                        <p:attrNameLst>
                                          <p:attrName>style.visibility</p:attrName>
                                        </p:attrNameLst>
                                      </p:cBhvr>
                                      <p:to>
                                        <p:strVal val="visible"/>
                                      </p:to>
                                    </p:set>
                                    <p:animEffect filter="fade" transition="in">
                                      <p:cBhvr>
                                        <p:cTn dur="1000"/>
                                        <p:tgtEl>
                                          <p:spTgt spid="1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1" st="1"/>
                                            </p:txEl>
                                          </p:spTgt>
                                        </p:tgtEl>
                                        <p:attrNameLst>
                                          <p:attrName>style.visibility</p:attrName>
                                        </p:attrNameLst>
                                      </p:cBhvr>
                                      <p:to>
                                        <p:strVal val="visible"/>
                                      </p:to>
                                    </p:set>
                                    <p:animEffect filter="fade" transition="in">
                                      <p:cBhvr>
                                        <p:cTn dur="1000"/>
                                        <p:tgtEl>
                                          <p:spTgt spid="1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2" st="2"/>
                                            </p:txEl>
                                          </p:spTgt>
                                        </p:tgtEl>
                                        <p:attrNameLst>
                                          <p:attrName>style.visibility</p:attrName>
                                        </p:attrNameLst>
                                      </p:cBhvr>
                                      <p:to>
                                        <p:strVal val="visible"/>
                                      </p:to>
                                    </p:set>
                                    <p:animEffect filter="fade" transition="in">
                                      <p:cBhvr>
                                        <p:cTn dur="1000"/>
                                        <p:tgtEl>
                                          <p:spTgt spid="1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3" st="3"/>
                                            </p:txEl>
                                          </p:spTgt>
                                        </p:tgtEl>
                                        <p:attrNameLst>
                                          <p:attrName>style.visibility</p:attrName>
                                        </p:attrNameLst>
                                      </p:cBhvr>
                                      <p:to>
                                        <p:strVal val="visible"/>
                                      </p:to>
                                    </p:set>
                                    <p:animEffect filter="fade" transition="in">
                                      <p:cBhvr>
                                        <p:cTn dur="1000"/>
                                        <p:tgtEl>
                                          <p:spTgt spid="1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84"/>
                                        </p:tgtEl>
                                      </p:cBhvr>
                                    </p:animEffect>
                                    <p:set>
                                      <p:cBhvr>
                                        <p:cTn dur="1" fill="hold">
                                          <p:stCondLst>
                                            <p:cond delay="1000"/>
                                          </p:stCondLst>
                                        </p:cTn>
                                        <p:tgtEl>
                                          <p:spTgt spid="18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5"/>
                                        </p:tgtEl>
                                      </p:cBhvr>
                                    </p:animEffect>
                                    <p:set>
                                      <p:cBhvr>
                                        <p:cTn dur="1" fill="hold">
                                          <p:stCondLst>
                                            <p:cond delay="1000"/>
                                          </p:stCondLst>
                                        </p:cTn>
                                        <p:tgtEl>
                                          <p:spTgt spid="18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xit" presetID="10" presetSubtype="0">
                                  <p:stCondLst>
                                    <p:cond delay="0"/>
                                  </p:stCondLst>
                                  <p:childTnLst>
                                    <p:animEffect filter="fade" transition="out">
                                      <p:cBhvr>
                                        <p:cTn dur="1000"/>
                                        <p:tgtEl>
                                          <p:spTgt spid="190"/>
                                        </p:tgtEl>
                                      </p:cBhvr>
                                    </p:animEffect>
                                    <p:set>
                                      <p:cBhvr>
                                        <p:cTn dur="1" fill="hold">
                                          <p:stCondLst>
                                            <p:cond delay="1000"/>
                                          </p:stCondLst>
                                        </p:cTn>
                                        <p:tgtEl>
                                          <p:spTgt spid="190"/>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81"/>
                                        </p:tgtEl>
                                      </p:cBhvr>
                                    </p:animEffect>
                                    <p:set>
                                      <p:cBhvr>
                                        <p:cTn dur="1" fill="hold">
                                          <p:stCondLst>
                                            <p:cond delay="1000"/>
                                          </p:stCondLst>
                                        </p:cTn>
                                        <p:tgtEl>
                                          <p:spTgt spid="18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2"/>
                                        </p:tgtEl>
                                      </p:cBhvr>
                                    </p:animEffect>
                                    <p:set>
                                      <p:cBhvr>
                                        <p:cTn dur="1" fill="hold">
                                          <p:stCondLst>
                                            <p:cond delay="1000"/>
                                          </p:stCondLst>
                                        </p:cTn>
                                        <p:tgtEl>
                                          <p:spTgt spid="18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3"/>
                                        </p:tgtEl>
                                      </p:cBhvr>
                                    </p:animEffect>
                                    <p:set>
                                      <p:cBhvr>
                                        <p:cTn dur="1" fill="hold">
                                          <p:stCondLst>
                                            <p:cond delay="1000"/>
                                          </p:stCondLst>
                                        </p:cTn>
                                        <p:tgtEl>
                                          <p:spTgt spid="1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4"/>
                                        </p:tgtEl>
                                      </p:cBhvr>
                                    </p:animEffect>
                                    <p:set>
                                      <p:cBhvr>
                                        <p:cTn dur="1" fill="hold">
                                          <p:stCondLst>
                                            <p:cond delay="1000"/>
                                          </p:stCondLst>
                                        </p:cTn>
                                        <p:tgtEl>
                                          <p:spTgt spid="18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100"/>
                                        <p:tgtEl>
                                          <p:spTgt spid="185"/>
                                        </p:tgtEl>
                                      </p:cBhvr>
                                    </p:animEffect>
                                    <p:set>
                                      <p:cBhvr>
                                        <p:cTn dur="1" fill="hold">
                                          <p:stCondLst>
                                            <p:cond delay="1100"/>
                                          </p:stCondLst>
                                        </p:cTn>
                                        <p:tgtEl>
                                          <p:spTgt spid="18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6"/>
                                        </p:tgtEl>
                                      </p:cBhvr>
                                    </p:animEffect>
                                    <p:set>
                                      <p:cBhvr>
                                        <p:cTn dur="1" fill="hold">
                                          <p:stCondLst>
                                            <p:cond delay="1000"/>
                                          </p:stCondLst>
                                        </p:cTn>
                                        <p:tgtEl>
                                          <p:spTgt spid="18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7"/>
                                        </p:tgtEl>
                                      </p:cBhvr>
                                    </p:animEffect>
                                    <p:set>
                                      <p:cBhvr>
                                        <p:cTn dur="1" fill="hold">
                                          <p:stCondLst>
                                            <p:cond delay="1000"/>
                                          </p:stCondLst>
                                        </p:cTn>
                                        <p:tgtEl>
                                          <p:spTgt spid="1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100"/>
                                        <p:tgtEl>
                                          <p:spTgt spid="188"/>
                                        </p:tgtEl>
                                      </p:cBhvr>
                                    </p:animEffect>
                                    <p:set>
                                      <p:cBhvr>
                                        <p:cTn dur="1" fill="hold">
                                          <p:stCondLst>
                                            <p:cond delay="1100"/>
                                          </p:stCondLst>
                                        </p:cTn>
                                        <p:tgtEl>
                                          <p:spTgt spid="18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9"/>
                                        </p:tgtEl>
                                      </p:cBhvr>
                                    </p:animEffect>
                                    <p:set>
                                      <p:cBhvr>
                                        <p:cTn dur="1" fill="hold">
                                          <p:stCondLst>
                                            <p:cond delay="1000"/>
                                          </p:stCondLst>
                                        </p:cTn>
                                        <p:tgtEl>
                                          <p:spTgt spid="1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0"/>
                                        </p:tgtEl>
                                      </p:cBhvr>
                                    </p:animEffect>
                                    <p:set>
                                      <p:cBhvr>
                                        <p:cTn dur="1" fill="hold">
                                          <p:stCondLst>
                                            <p:cond delay="1000"/>
                                          </p:stCondLst>
                                        </p:cTn>
                                        <p:tgtEl>
                                          <p:spTgt spid="19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1"/>
                                        </p:tgtEl>
                                      </p:cBhvr>
                                    </p:animEffect>
                                    <p:set>
                                      <p:cBhvr>
                                        <p:cTn dur="1" fill="hold">
                                          <p:stCondLst>
                                            <p:cond delay="1000"/>
                                          </p:stCondLst>
                                        </p:cTn>
                                        <p:tgtEl>
                                          <p:spTgt spid="19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2"/>
                                        </p:tgtEl>
                                      </p:cBhvr>
                                    </p:animEffect>
                                    <p:set>
                                      <p:cBhvr>
                                        <p:cTn dur="1" fill="hold">
                                          <p:stCondLst>
                                            <p:cond delay="1000"/>
                                          </p:stCondLst>
                                        </p:cTn>
                                        <p:tgtEl>
                                          <p:spTgt spid="19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3"/>
                                        </p:tgtEl>
                                      </p:cBhvr>
                                    </p:animEffect>
                                    <p:set>
                                      <p:cBhvr>
                                        <p:cTn dur="1" fill="hold">
                                          <p:stCondLst>
                                            <p:cond delay="1000"/>
                                          </p:stCondLst>
                                        </p:cTn>
                                        <p:tgtEl>
                                          <p:spTgt spid="19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4"/>
                                        </p:tgtEl>
                                      </p:cBhvr>
                                    </p:animEffect>
                                    <p:set>
                                      <p:cBhvr>
                                        <p:cTn dur="1" fill="hold">
                                          <p:stCondLst>
                                            <p:cond delay="1000"/>
                                          </p:stCondLst>
                                        </p:cTn>
                                        <p:tgtEl>
                                          <p:spTgt spid="19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5"/>
                                        </p:tgtEl>
                                      </p:cBhvr>
                                    </p:animEffect>
                                    <p:set>
                                      <p:cBhvr>
                                        <p:cTn dur="1" fill="hold">
                                          <p:stCondLst>
                                            <p:cond delay="1000"/>
                                          </p:stCondLst>
                                        </p:cTn>
                                        <p:tgtEl>
                                          <p:spTgt spid="19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6"/>
                                        </p:tgtEl>
                                      </p:cBhvr>
                                    </p:animEffect>
                                    <p:set>
                                      <p:cBhvr>
                                        <p:cTn dur="1" fill="hold">
                                          <p:stCondLst>
                                            <p:cond delay="1000"/>
                                          </p:stCondLst>
                                        </p:cTn>
                                        <p:tgtEl>
                                          <p:spTgt spid="1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animEffect filter="fade" transition="in">
                                      <p:cBhvr>
                                        <p:cTn dur="1100"/>
                                        <p:tgtEl>
                                          <p:spTgt spid="1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1" st="1"/>
                                            </p:txEl>
                                          </p:spTgt>
                                        </p:tgtEl>
                                        <p:attrNameLst>
                                          <p:attrName>style.visibility</p:attrName>
                                        </p:attrNameLst>
                                      </p:cBhvr>
                                      <p:to>
                                        <p:strVal val="visible"/>
                                      </p:to>
                                    </p:set>
                                    <p:animEffect filter="fade" transition="in">
                                      <p:cBhvr>
                                        <p:cTn dur="1100"/>
                                        <p:tgtEl>
                                          <p:spTgt spid="1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2" st="2"/>
                                            </p:txEl>
                                          </p:spTgt>
                                        </p:tgtEl>
                                        <p:attrNameLst>
                                          <p:attrName>style.visibility</p:attrName>
                                        </p:attrNameLst>
                                      </p:cBhvr>
                                      <p:to>
                                        <p:strVal val="visible"/>
                                      </p:to>
                                    </p:set>
                                    <p:animEffect filter="fade" transition="in">
                                      <p:cBhvr>
                                        <p:cTn dur="1100"/>
                                        <p:tgtEl>
                                          <p:spTgt spid="1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3" st="3"/>
                                            </p:txEl>
                                          </p:spTgt>
                                        </p:tgtEl>
                                        <p:attrNameLst>
                                          <p:attrName>style.visibility</p:attrName>
                                        </p:attrNameLst>
                                      </p:cBhvr>
                                      <p:to>
                                        <p:strVal val="visible"/>
                                      </p:to>
                                    </p:set>
                                    <p:animEffect filter="fade" transition="in">
                                      <p:cBhvr>
                                        <p:cTn dur="1100"/>
                                        <p:tgtEl>
                                          <p:spTgt spid="1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4" st="4"/>
                                            </p:txEl>
                                          </p:spTgt>
                                        </p:tgtEl>
                                        <p:attrNameLst>
                                          <p:attrName>style.visibility</p:attrName>
                                        </p:attrNameLst>
                                      </p:cBhvr>
                                      <p:to>
                                        <p:strVal val="visible"/>
                                      </p:to>
                                    </p:set>
                                    <p:animEffect filter="fade" transition="in">
                                      <p:cBhvr>
                                        <p:cTn dur="1100"/>
                                        <p:tgtEl>
                                          <p:spTgt spid="19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5" st="5"/>
                                            </p:txEl>
                                          </p:spTgt>
                                        </p:tgtEl>
                                        <p:attrNameLst>
                                          <p:attrName>style.visibility</p:attrName>
                                        </p:attrNameLst>
                                      </p:cBhvr>
                                      <p:to>
                                        <p:strVal val="visible"/>
                                      </p:to>
                                    </p:set>
                                    <p:animEffect filter="fade" transition="in">
                                      <p:cBhvr>
                                        <p:cTn dur="1100"/>
                                        <p:tgtEl>
                                          <p:spTgt spid="19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6" st="6"/>
                                            </p:txEl>
                                          </p:spTgt>
                                        </p:tgtEl>
                                        <p:attrNameLst>
                                          <p:attrName>style.visibility</p:attrName>
                                        </p:attrNameLst>
                                      </p:cBhvr>
                                      <p:to>
                                        <p:strVal val="visible"/>
                                      </p:to>
                                    </p:set>
                                    <p:animEffect filter="fade" transition="in">
                                      <p:cBhvr>
                                        <p:cTn dur="1100"/>
                                        <p:tgtEl>
                                          <p:spTgt spid="19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7" st="7"/>
                                            </p:txEl>
                                          </p:spTgt>
                                        </p:tgtEl>
                                        <p:attrNameLst>
                                          <p:attrName>style.visibility</p:attrName>
                                        </p:attrNameLst>
                                      </p:cBhvr>
                                      <p:to>
                                        <p:strVal val="visible"/>
                                      </p:to>
                                    </p:set>
                                    <p:animEffect filter="fade" transition="in">
                                      <p:cBhvr>
                                        <p:cTn dur="1100"/>
                                        <p:tgtEl>
                                          <p:spTgt spid="19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8" st="8"/>
                                            </p:txEl>
                                          </p:spTgt>
                                        </p:tgtEl>
                                        <p:attrNameLst>
                                          <p:attrName>style.visibility</p:attrName>
                                        </p:attrNameLst>
                                      </p:cBhvr>
                                      <p:to>
                                        <p:strVal val="visible"/>
                                      </p:to>
                                    </p:set>
                                    <p:animEffect filter="fade" transition="in">
                                      <p:cBhvr>
                                        <p:cTn dur="1100"/>
                                        <p:tgtEl>
                                          <p:spTgt spid="19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9" st="9"/>
                                            </p:txEl>
                                          </p:spTgt>
                                        </p:tgtEl>
                                        <p:attrNameLst>
                                          <p:attrName>style.visibility</p:attrName>
                                        </p:attrNameLst>
                                      </p:cBhvr>
                                      <p:to>
                                        <p:strVal val="visible"/>
                                      </p:to>
                                    </p:set>
                                    <p:animEffect filter="fade" transition="in">
                                      <p:cBhvr>
                                        <p:cTn dur="1100"/>
                                        <p:tgtEl>
                                          <p:spTgt spid="19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10" st="10"/>
                                            </p:txEl>
                                          </p:spTgt>
                                        </p:tgtEl>
                                        <p:attrNameLst>
                                          <p:attrName>style.visibility</p:attrName>
                                        </p:attrNameLst>
                                      </p:cBhvr>
                                      <p:to>
                                        <p:strVal val="visible"/>
                                      </p:to>
                                    </p:set>
                                    <p:animEffect filter="fade" transition="in">
                                      <p:cBhvr>
                                        <p:cTn dur="1100"/>
                                        <p:tgtEl>
                                          <p:spTgt spid="19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lnSpc>
                <a:spcPct val="115000"/>
              </a:lnSpc>
              <a:spcBef>
                <a:spcPts val="0"/>
              </a:spcBef>
              <a:spcAft>
                <a:spcPts val="0"/>
              </a:spcAft>
              <a:buSzPct val="100000"/>
              <a:buAutoNum type="romanLcPeriod" startAt="7"/>
            </a:pPr>
            <a:r>
              <a:rPr lang="en"/>
              <a:t>Fan</a:t>
            </a:r>
            <a:r>
              <a:rPr lang="en"/>
              <a:t> module											IoT Design</a:t>
            </a:r>
            <a:endParaRPr/>
          </a:p>
        </p:txBody>
      </p:sp>
      <p:sp>
        <p:nvSpPr>
          <p:cNvPr id="268" name="Google Shape;26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Handle turning the</a:t>
            </a:r>
            <a:r>
              <a:rPr lang="en"/>
              <a:t> fan ON/OFF</a:t>
            </a:r>
            <a:endParaRPr/>
          </a:p>
          <a:p>
            <a:pPr indent="-311150" lvl="1" marL="914400" rtl="0" algn="l">
              <a:spcBef>
                <a:spcPts val="0"/>
              </a:spcBef>
              <a:spcAft>
                <a:spcPts val="0"/>
              </a:spcAft>
              <a:buSzPts val="1300"/>
              <a:buChar char="○"/>
            </a:pPr>
            <a:r>
              <a:rPr lang="en"/>
              <a:t>Receive fan </a:t>
            </a:r>
            <a:r>
              <a:rPr i="1" lang="en"/>
              <a:t>current state</a:t>
            </a:r>
            <a:r>
              <a:rPr lang="en"/>
              <a:t> from the wind module</a:t>
            </a:r>
            <a:endParaRPr/>
          </a:p>
          <a:p>
            <a:pPr indent="-311150" lvl="1" marL="914400" rtl="0" algn="l">
              <a:spcBef>
                <a:spcPts val="0"/>
              </a:spcBef>
              <a:spcAft>
                <a:spcPts val="0"/>
              </a:spcAft>
              <a:buSzPts val="1300"/>
              <a:buChar char="○"/>
            </a:pPr>
            <a:r>
              <a:rPr lang="en"/>
              <a:t>Expose a fan </a:t>
            </a:r>
            <a:r>
              <a:rPr i="1" lang="en"/>
              <a:t>desired state</a:t>
            </a:r>
            <a:r>
              <a:rPr lang="en"/>
              <a:t> variable to be set</a:t>
            </a:r>
            <a:endParaRPr/>
          </a:p>
          <a:p>
            <a:pPr indent="-311150" lvl="0" marL="457200" rtl="0" algn="l">
              <a:spcBef>
                <a:spcPts val="0"/>
              </a:spcBef>
              <a:spcAft>
                <a:spcPts val="0"/>
              </a:spcAft>
              <a:buSzPts val="1300"/>
              <a:buChar char="➢"/>
            </a:pPr>
            <a:r>
              <a:rPr lang="en"/>
              <a:t>Handling logic</a:t>
            </a:r>
            <a:endParaRPr/>
          </a:p>
          <a:p>
            <a:pPr indent="-311150" lvl="1" marL="914400" rtl="0" algn="l">
              <a:spcBef>
                <a:spcPts val="0"/>
              </a:spcBef>
              <a:spcAft>
                <a:spcPts val="0"/>
              </a:spcAft>
              <a:buSzPts val="1300"/>
              <a:buChar char="○"/>
            </a:pPr>
            <a:r>
              <a:rPr lang="en"/>
              <a:t>Maintain a </a:t>
            </a:r>
            <a:r>
              <a:rPr i="1" lang="en"/>
              <a:t>busy</a:t>
            </a:r>
            <a:r>
              <a:rPr lang="en"/>
              <a:t> flag</a:t>
            </a:r>
            <a:endParaRPr/>
          </a:p>
          <a:p>
            <a:pPr indent="-311150" lvl="1" marL="914400" rtl="0" algn="l">
              <a:spcBef>
                <a:spcPts val="0"/>
              </a:spcBef>
              <a:spcAft>
                <a:spcPts val="0"/>
              </a:spcAft>
              <a:buSzPts val="1300"/>
              <a:buChar char="○"/>
            </a:pPr>
            <a:r>
              <a:rPr lang="en"/>
              <a:t>When not </a:t>
            </a:r>
            <a:r>
              <a:rPr i="1" lang="en"/>
              <a:t>busy</a:t>
            </a:r>
            <a:r>
              <a:rPr lang="en"/>
              <a:t>, compare </a:t>
            </a:r>
            <a:r>
              <a:rPr i="1" lang="en"/>
              <a:t>current state</a:t>
            </a:r>
            <a:r>
              <a:rPr lang="en"/>
              <a:t> to </a:t>
            </a:r>
            <a:r>
              <a:rPr i="1" lang="en"/>
              <a:t>desired state</a:t>
            </a:r>
            <a:endParaRPr i="1"/>
          </a:p>
          <a:p>
            <a:pPr indent="-311150" lvl="1" marL="914400" rtl="0" algn="l">
              <a:spcBef>
                <a:spcPts val="0"/>
              </a:spcBef>
              <a:spcAft>
                <a:spcPts val="0"/>
              </a:spcAft>
              <a:buSzPts val="1300"/>
              <a:buChar char="○"/>
            </a:pPr>
            <a:r>
              <a:rPr lang="en"/>
              <a:t>If equal → does nothing</a:t>
            </a:r>
            <a:endParaRPr/>
          </a:p>
          <a:p>
            <a:pPr indent="-311150" lvl="1" marL="914400" rtl="0" algn="l">
              <a:spcBef>
                <a:spcPts val="0"/>
              </a:spcBef>
              <a:spcAft>
                <a:spcPts val="0"/>
              </a:spcAft>
              <a:buSzPts val="1300"/>
              <a:buChar char="○"/>
            </a:pPr>
            <a:r>
              <a:rPr lang="en"/>
              <a:t>If NOT equal </a:t>
            </a:r>
            <a:endParaRPr/>
          </a:p>
          <a:p>
            <a:pPr indent="-311150" lvl="2" marL="1371600" rtl="0" algn="l">
              <a:spcBef>
                <a:spcPts val="0"/>
              </a:spcBef>
              <a:spcAft>
                <a:spcPts val="0"/>
              </a:spcAft>
              <a:buSzPts val="1300"/>
              <a:buChar char="→"/>
            </a:pPr>
            <a:r>
              <a:rPr lang="en"/>
              <a:t>Transmit ON/OFF signal</a:t>
            </a:r>
            <a:endParaRPr/>
          </a:p>
          <a:p>
            <a:pPr indent="-311150" lvl="2" marL="1371600" rtl="0" algn="l">
              <a:spcBef>
                <a:spcPts val="0"/>
              </a:spcBef>
              <a:spcAft>
                <a:spcPts val="0"/>
              </a:spcAft>
              <a:buSzPts val="1300"/>
              <a:buChar char="→"/>
            </a:pPr>
            <a:r>
              <a:rPr lang="en"/>
              <a:t>Go </a:t>
            </a:r>
            <a:r>
              <a:rPr i="1" lang="en"/>
              <a:t>busy</a:t>
            </a:r>
            <a:r>
              <a:rPr lang="en"/>
              <a:t> for 7 seconds</a:t>
            </a:r>
            <a:endParaRPr/>
          </a:p>
          <a:p>
            <a:pPr indent="-311150" lvl="1" marL="914400" rtl="0" algn="l">
              <a:spcBef>
                <a:spcPts val="0"/>
              </a:spcBef>
              <a:spcAft>
                <a:spcPts val="0"/>
              </a:spcAft>
              <a:buSzPts val="1300"/>
              <a:buChar char="○"/>
            </a:pPr>
            <a:r>
              <a:rPr lang="en"/>
              <a:t>The loop repeats</a:t>
            </a:r>
            <a:endParaRPr/>
          </a:p>
          <a:p>
            <a:pPr indent="-311150" lvl="0" marL="457200" rtl="0" algn="l">
              <a:spcBef>
                <a:spcPts val="0"/>
              </a:spcBef>
              <a:spcAft>
                <a:spcPts val="0"/>
              </a:spcAft>
              <a:buSzPts val="1300"/>
              <a:buChar char="➢"/>
            </a:pPr>
            <a:r>
              <a:rPr lang="en"/>
              <a:t>Control feedback mechanism to guarantee the </a:t>
            </a:r>
            <a:r>
              <a:rPr i="1" lang="en"/>
              <a:t>desired state</a:t>
            </a:r>
            <a:r>
              <a:rPr lang="en"/>
              <a:t> will eventually be attained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0" st="0"/>
                                            </p:txEl>
                                          </p:spTgt>
                                        </p:tgtEl>
                                        <p:attrNameLst>
                                          <p:attrName>style.visibility</p:attrName>
                                        </p:attrNameLst>
                                      </p:cBhvr>
                                      <p:to>
                                        <p:strVal val="visible"/>
                                      </p:to>
                                    </p:set>
                                    <p:animEffect filter="fade" transition="in">
                                      <p:cBhvr>
                                        <p:cTn dur="1000"/>
                                        <p:tgtEl>
                                          <p:spTgt spid="2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1" st="1"/>
                                            </p:txEl>
                                          </p:spTgt>
                                        </p:tgtEl>
                                        <p:attrNameLst>
                                          <p:attrName>style.visibility</p:attrName>
                                        </p:attrNameLst>
                                      </p:cBhvr>
                                      <p:to>
                                        <p:strVal val="visible"/>
                                      </p:to>
                                    </p:set>
                                    <p:animEffect filter="fade" transition="in">
                                      <p:cBhvr>
                                        <p:cTn dur="1000"/>
                                        <p:tgtEl>
                                          <p:spTgt spid="2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2" st="2"/>
                                            </p:txEl>
                                          </p:spTgt>
                                        </p:tgtEl>
                                        <p:attrNameLst>
                                          <p:attrName>style.visibility</p:attrName>
                                        </p:attrNameLst>
                                      </p:cBhvr>
                                      <p:to>
                                        <p:strVal val="visible"/>
                                      </p:to>
                                    </p:set>
                                    <p:animEffect filter="fade" transition="in">
                                      <p:cBhvr>
                                        <p:cTn dur="1000"/>
                                        <p:tgtEl>
                                          <p:spTgt spid="2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3" st="3"/>
                                            </p:txEl>
                                          </p:spTgt>
                                        </p:tgtEl>
                                        <p:attrNameLst>
                                          <p:attrName>style.visibility</p:attrName>
                                        </p:attrNameLst>
                                      </p:cBhvr>
                                      <p:to>
                                        <p:strVal val="visible"/>
                                      </p:to>
                                    </p:set>
                                    <p:animEffect filter="fade" transition="in">
                                      <p:cBhvr>
                                        <p:cTn dur="1000"/>
                                        <p:tgtEl>
                                          <p:spTgt spid="2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4" st="4"/>
                                            </p:txEl>
                                          </p:spTgt>
                                        </p:tgtEl>
                                        <p:attrNameLst>
                                          <p:attrName>style.visibility</p:attrName>
                                        </p:attrNameLst>
                                      </p:cBhvr>
                                      <p:to>
                                        <p:strVal val="visible"/>
                                      </p:to>
                                    </p:set>
                                    <p:animEffect filter="fade" transition="in">
                                      <p:cBhvr>
                                        <p:cTn dur="1000"/>
                                        <p:tgtEl>
                                          <p:spTgt spid="2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5" st="5"/>
                                            </p:txEl>
                                          </p:spTgt>
                                        </p:tgtEl>
                                        <p:attrNameLst>
                                          <p:attrName>style.visibility</p:attrName>
                                        </p:attrNameLst>
                                      </p:cBhvr>
                                      <p:to>
                                        <p:strVal val="visible"/>
                                      </p:to>
                                    </p:set>
                                    <p:animEffect filter="fade" transition="in">
                                      <p:cBhvr>
                                        <p:cTn dur="1000"/>
                                        <p:tgtEl>
                                          <p:spTgt spid="26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6" st="6"/>
                                            </p:txEl>
                                          </p:spTgt>
                                        </p:tgtEl>
                                        <p:attrNameLst>
                                          <p:attrName>style.visibility</p:attrName>
                                        </p:attrNameLst>
                                      </p:cBhvr>
                                      <p:to>
                                        <p:strVal val="visible"/>
                                      </p:to>
                                    </p:set>
                                    <p:animEffect filter="fade" transition="in">
                                      <p:cBhvr>
                                        <p:cTn dur="1000"/>
                                        <p:tgtEl>
                                          <p:spTgt spid="26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7" st="7"/>
                                            </p:txEl>
                                          </p:spTgt>
                                        </p:tgtEl>
                                        <p:attrNameLst>
                                          <p:attrName>style.visibility</p:attrName>
                                        </p:attrNameLst>
                                      </p:cBhvr>
                                      <p:to>
                                        <p:strVal val="visible"/>
                                      </p:to>
                                    </p:set>
                                    <p:animEffect filter="fade" transition="in">
                                      <p:cBhvr>
                                        <p:cTn dur="1000"/>
                                        <p:tgtEl>
                                          <p:spTgt spid="26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8" st="8"/>
                                            </p:txEl>
                                          </p:spTgt>
                                        </p:tgtEl>
                                        <p:attrNameLst>
                                          <p:attrName>style.visibility</p:attrName>
                                        </p:attrNameLst>
                                      </p:cBhvr>
                                      <p:to>
                                        <p:strVal val="visible"/>
                                      </p:to>
                                    </p:set>
                                    <p:animEffect filter="fade" transition="in">
                                      <p:cBhvr>
                                        <p:cTn dur="1000"/>
                                        <p:tgtEl>
                                          <p:spTgt spid="26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9" st="9"/>
                                            </p:txEl>
                                          </p:spTgt>
                                        </p:tgtEl>
                                        <p:attrNameLst>
                                          <p:attrName>style.visibility</p:attrName>
                                        </p:attrNameLst>
                                      </p:cBhvr>
                                      <p:to>
                                        <p:strVal val="visible"/>
                                      </p:to>
                                    </p:set>
                                    <p:animEffect filter="fade" transition="in">
                                      <p:cBhvr>
                                        <p:cTn dur="1000"/>
                                        <p:tgtEl>
                                          <p:spTgt spid="26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10" st="10"/>
                                            </p:txEl>
                                          </p:spTgt>
                                        </p:tgtEl>
                                        <p:attrNameLst>
                                          <p:attrName>style.visibility</p:attrName>
                                        </p:attrNameLst>
                                      </p:cBhvr>
                                      <p:to>
                                        <p:strVal val="visible"/>
                                      </p:to>
                                    </p:set>
                                    <p:animEffect filter="fade" transition="in">
                                      <p:cBhvr>
                                        <p:cTn dur="1000"/>
                                        <p:tgtEl>
                                          <p:spTgt spid="26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11" st="11"/>
                                            </p:txEl>
                                          </p:spTgt>
                                        </p:tgtEl>
                                        <p:attrNameLst>
                                          <p:attrName>style.visibility</p:attrName>
                                        </p:attrNameLst>
                                      </p:cBhvr>
                                      <p:to>
                                        <p:strVal val="visible"/>
                                      </p:to>
                                    </p:set>
                                    <p:animEffect filter="fade" transition="in">
                                      <p:cBhvr>
                                        <p:cTn dur="1000"/>
                                        <p:tgtEl>
                                          <p:spTgt spid="268">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